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5" r:id="rId11"/>
    <p:sldId id="266" r:id="rId12"/>
  </p:sldIdLst>
  <p:sldSz cx="9144000" cy="5143500" type="screen16x9"/>
  <p:notesSz cx="6858000" cy="9144000"/>
  <p:embeddedFontLst>
    <p:embeddedFont>
      <p:font typeface="Calibri" panose="020F0502020204030204" pitchFamily="34" charset="0"/>
      <p:regular r:id="rId14"/>
      <p:bold r:id="rId15"/>
      <p:italic r:id="rId16"/>
      <p:boldItalic r:id="rId17"/>
    </p:embeddedFont>
    <p:embeddedFont>
      <p:font typeface="Raleway Black" panose="020B0604020202020204" charset="0"/>
      <p:bold r:id="rId18"/>
      <p:boldItalic r:id="rId19"/>
    </p:embeddedFont>
    <p:embeddedFont>
      <p:font typeface="Raleway" panose="020B0604020202020204" charset="0"/>
      <p:regular r:id="rId20"/>
      <p:bold r:id="rId21"/>
      <p:italic r:id="rId22"/>
      <p:boldItalic r:id="rId2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305">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A8704CD-9B22-43E0-8475-B74C5B96B92F}">
  <a:tblStyle styleId="{DA8704CD-9B22-43E0-8475-B74C5B96B92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8" d="100"/>
          <a:sy n="108" d="100"/>
        </p:scale>
        <p:origin x="730" y="91"/>
      </p:cViewPr>
      <p:guideLst>
        <p:guide pos="305"/>
        <p:guide orient="horz" pos="162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font" Target="fonts/font10.fntdata"/><Relationship Id="rId10" Type="http://schemas.openxmlformats.org/officeDocument/2006/relationships/slide" Target="slides/slide9.xml"/><Relationship Id="rId1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font" Target="fonts/font9.fntdata"/><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249ddb59aaa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249ddb59aaa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249ddb59aaa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249ddb59aaa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g101874eadc8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 name="Google Shape;62;g101874eadc8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249ddb59aaa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249ddb59aaa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249ddb59aaa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249ddb59aaa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249ddb59aaa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249ddb59aaa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249ddb59aaa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249ddb59aaa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249ddb59aaa_0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249ddb59aaa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249ddb59aaa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249ddb59aaa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249ddb59aaa_0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249ddb59aaa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s"/>
              <a:t>‹Nº›</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rgbClr val="EA8D8D"/>
            </a:gs>
            <a:gs pos="100000">
              <a:srgbClr val="A890FE"/>
            </a:gs>
          </a:gsLst>
          <a:lin ang="5400012" scaled="0"/>
        </a:gradFill>
        <a:effectLst/>
      </p:bgPr>
    </p:bg>
    <p:spTree>
      <p:nvGrpSpPr>
        <p:cNvPr id="1" name="Shape 53"/>
        <p:cNvGrpSpPr/>
        <p:nvPr/>
      </p:nvGrpSpPr>
      <p:grpSpPr>
        <a:xfrm>
          <a:off x="0" y="0"/>
          <a:ext cx="0" cy="0"/>
          <a:chOff x="0" y="0"/>
          <a:chExt cx="0" cy="0"/>
        </a:xfrm>
      </p:grpSpPr>
      <p:pic>
        <p:nvPicPr>
          <p:cNvPr id="54" name="Google Shape;54;p13"/>
          <p:cNvPicPr preferRelativeResize="0"/>
          <p:nvPr/>
        </p:nvPicPr>
        <p:blipFill rotWithShape="1">
          <a:blip r:embed="rId3">
            <a:alphaModFix amt="5000"/>
          </a:blip>
          <a:srcRect t="6085" b="9512"/>
          <a:stretch/>
        </p:blipFill>
        <p:spPr>
          <a:xfrm>
            <a:off x="-12" y="0"/>
            <a:ext cx="9144003" cy="5143501"/>
          </a:xfrm>
          <a:prstGeom prst="rect">
            <a:avLst/>
          </a:prstGeom>
          <a:noFill/>
          <a:ln>
            <a:noFill/>
          </a:ln>
        </p:spPr>
      </p:pic>
      <p:sp>
        <p:nvSpPr>
          <p:cNvPr id="55" name="Google Shape;55;p13"/>
          <p:cNvSpPr txBox="1">
            <a:spLocks noGrp="1"/>
          </p:cNvSpPr>
          <p:nvPr>
            <p:ph type="ctrTitle"/>
          </p:nvPr>
        </p:nvSpPr>
        <p:spPr>
          <a:xfrm>
            <a:off x="311700" y="618825"/>
            <a:ext cx="8520600" cy="1165800"/>
          </a:xfrm>
          <a:prstGeom prst="rect">
            <a:avLst/>
          </a:prstGeom>
          <a:effectLst>
            <a:outerShdw blurRad="57150" dist="19050" dir="5400000" algn="bl" rotWithShape="0">
              <a:srgbClr val="000000">
                <a:alpha val="17000"/>
              </a:srgbClr>
            </a:outerShdw>
          </a:effectLst>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es">
                <a:solidFill>
                  <a:schemeClr val="lt1"/>
                </a:solidFill>
                <a:latin typeface="Raleway Black"/>
                <a:ea typeface="Raleway Black"/>
                <a:cs typeface="Raleway Black"/>
                <a:sym typeface="Raleway Black"/>
              </a:rPr>
              <a:t>NORMALIZACIÓN</a:t>
            </a:r>
            <a:endParaRPr>
              <a:solidFill>
                <a:schemeClr val="lt1"/>
              </a:solidFill>
              <a:latin typeface="Raleway Black"/>
              <a:ea typeface="Raleway Black"/>
              <a:cs typeface="Raleway Black"/>
              <a:sym typeface="Raleway Black"/>
            </a:endParaRPr>
          </a:p>
          <a:p>
            <a:pPr marL="0" lvl="0" indent="0" algn="ctr" rtl="0">
              <a:spcBef>
                <a:spcPts val="0"/>
              </a:spcBef>
              <a:spcAft>
                <a:spcPts val="0"/>
              </a:spcAft>
              <a:buNone/>
            </a:pPr>
            <a:r>
              <a:rPr lang="es" sz="1761">
                <a:solidFill>
                  <a:schemeClr val="lt1"/>
                </a:solidFill>
                <a:latin typeface="Raleway"/>
                <a:ea typeface="Raleway"/>
                <a:cs typeface="Raleway"/>
                <a:sym typeface="Raleway"/>
              </a:rPr>
              <a:t>Bases de datos</a:t>
            </a:r>
            <a:endParaRPr sz="1761">
              <a:solidFill>
                <a:schemeClr val="lt1"/>
              </a:solidFill>
              <a:latin typeface="Raleway"/>
              <a:ea typeface="Raleway"/>
              <a:cs typeface="Raleway"/>
              <a:sym typeface="Raleway"/>
            </a:endParaRPr>
          </a:p>
        </p:txBody>
      </p:sp>
      <p:sp>
        <p:nvSpPr>
          <p:cNvPr id="56" name="Google Shape;56;p13"/>
          <p:cNvSpPr txBox="1">
            <a:spLocks noGrp="1"/>
          </p:cNvSpPr>
          <p:nvPr>
            <p:ph type="subTitle" idx="1"/>
          </p:nvPr>
        </p:nvSpPr>
        <p:spPr>
          <a:xfrm>
            <a:off x="311700" y="4118625"/>
            <a:ext cx="8520600" cy="658500"/>
          </a:xfrm>
          <a:prstGeom prst="rect">
            <a:avLst/>
          </a:prstGeom>
          <a:effectLst>
            <a:outerShdw blurRad="57150" dist="19050" dir="5400000" algn="bl" rotWithShape="0">
              <a:srgbClr val="000000">
                <a:alpha val="13000"/>
              </a:srgbClr>
            </a:outerShdw>
          </a:effectLst>
        </p:spPr>
        <p:txBody>
          <a:bodyPr spcFirstLastPara="1" wrap="square" lIns="91425" tIns="91425" rIns="91425" bIns="91425" anchor="t" anchorCtr="0">
            <a:normAutofit/>
          </a:bodyPr>
          <a:lstStyle/>
          <a:p>
            <a:pPr marL="0" lvl="0" indent="0" algn="ctr" rtl="0">
              <a:lnSpc>
                <a:spcPct val="90000"/>
              </a:lnSpc>
              <a:spcBef>
                <a:spcPts val="0"/>
              </a:spcBef>
              <a:spcAft>
                <a:spcPts val="0"/>
              </a:spcAft>
              <a:buClr>
                <a:schemeClr val="lt1"/>
              </a:buClr>
              <a:buSzPct val="100000"/>
              <a:buFont typeface="Arial"/>
              <a:buNone/>
            </a:pPr>
            <a:r>
              <a:rPr lang="es" sz="1800" b="1" dirty="0">
                <a:solidFill>
                  <a:schemeClr val="lt1"/>
                </a:solidFill>
                <a:latin typeface="Raleway"/>
                <a:ea typeface="Raleway"/>
                <a:cs typeface="Raleway"/>
                <a:sym typeface="Raleway"/>
              </a:rPr>
              <a:t>Universidad Autónoma de Manizales</a:t>
            </a:r>
            <a:r>
              <a:rPr lang="es" sz="1800" dirty="0">
                <a:solidFill>
                  <a:schemeClr val="lt1"/>
                </a:solidFill>
                <a:latin typeface="Raleway"/>
                <a:ea typeface="Raleway"/>
                <a:cs typeface="Raleway"/>
                <a:sym typeface="Raleway"/>
              </a:rPr>
              <a:t> - </a:t>
            </a:r>
            <a:r>
              <a:rPr lang="es" sz="1800" b="1" dirty="0">
                <a:solidFill>
                  <a:schemeClr val="lt1"/>
                </a:solidFill>
                <a:latin typeface="Raleway"/>
                <a:ea typeface="Raleway"/>
                <a:cs typeface="Raleway"/>
                <a:sym typeface="Raleway"/>
              </a:rPr>
              <a:t>Universidad en Tu </a:t>
            </a:r>
            <a:r>
              <a:rPr lang="es" sz="1800" b="1" dirty="0" smtClean="0">
                <a:solidFill>
                  <a:schemeClr val="lt1"/>
                </a:solidFill>
                <a:latin typeface="Raleway"/>
                <a:ea typeface="Raleway"/>
                <a:cs typeface="Raleway"/>
                <a:sym typeface="Raleway"/>
              </a:rPr>
              <a:t>Colegio</a:t>
            </a:r>
            <a:endParaRPr sz="2400" b="1" dirty="0">
              <a:solidFill>
                <a:schemeClr val="lt1"/>
              </a:solidFill>
              <a:latin typeface="Calibri"/>
              <a:ea typeface="Calibri"/>
              <a:cs typeface="Calibri"/>
              <a:sym typeface="Calibri"/>
            </a:endParaRPr>
          </a:p>
        </p:txBody>
      </p:sp>
      <p:pic>
        <p:nvPicPr>
          <p:cNvPr id="57" name="Google Shape;57;p13"/>
          <p:cNvPicPr preferRelativeResize="0"/>
          <p:nvPr/>
        </p:nvPicPr>
        <p:blipFill rotWithShape="1">
          <a:blip r:embed="rId4">
            <a:alphaModFix/>
          </a:blip>
          <a:srcRect/>
          <a:stretch/>
        </p:blipFill>
        <p:spPr>
          <a:xfrm>
            <a:off x="4803873" y="2420950"/>
            <a:ext cx="2102425" cy="842000"/>
          </a:xfrm>
          <a:prstGeom prst="rect">
            <a:avLst/>
          </a:prstGeom>
          <a:noFill/>
          <a:ln>
            <a:noFill/>
          </a:ln>
        </p:spPr>
      </p:pic>
      <p:pic>
        <p:nvPicPr>
          <p:cNvPr id="58" name="Google Shape;58;p13"/>
          <p:cNvPicPr preferRelativeResize="0"/>
          <p:nvPr/>
        </p:nvPicPr>
        <p:blipFill>
          <a:blip r:embed="rId5">
            <a:alphaModFix/>
          </a:blip>
          <a:stretch>
            <a:fillRect/>
          </a:stretch>
        </p:blipFill>
        <p:spPr>
          <a:xfrm>
            <a:off x="2237699" y="2274138"/>
            <a:ext cx="1954220" cy="1135624"/>
          </a:xfrm>
          <a:prstGeom prst="rect">
            <a:avLst/>
          </a:prstGeom>
          <a:noFill/>
          <a:ln>
            <a:noFill/>
          </a:ln>
        </p:spPr>
      </p:pic>
      <p:cxnSp>
        <p:nvCxnSpPr>
          <p:cNvPr id="59" name="Google Shape;59;p13"/>
          <p:cNvCxnSpPr/>
          <p:nvPr/>
        </p:nvCxnSpPr>
        <p:spPr>
          <a:xfrm>
            <a:off x="4416900" y="2302100"/>
            <a:ext cx="0" cy="1079700"/>
          </a:xfrm>
          <a:prstGeom prst="straightConnector1">
            <a:avLst/>
          </a:prstGeom>
          <a:noFill/>
          <a:ln w="19050" cap="flat" cmpd="sng">
            <a:solidFill>
              <a:schemeClr val="lt1"/>
            </a:solidFill>
            <a:prstDash val="solid"/>
            <a:round/>
            <a:headEnd type="none" w="med" len="med"/>
            <a:tailEnd type="none" w="med" len="med"/>
          </a:ln>
        </p:spPr>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22"/>
          <p:cNvSpPr/>
          <p:nvPr/>
        </p:nvSpPr>
        <p:spPr>
          <a:xfrm>
            <a:off x="4776175" y="-27850"/>
            <a:ext cx="572700" cy="572700"/>
          </a:xfrm>
          <a:prstGeom prst="round2DiagRect">
            <a:avLst>
              <a:gd name="adj1" fmla="val 50000"/>
              <a:gd name="adj2" fmla="val 0"/>
            </a:avLst>
          </a:prstGeom>
          <a:gradFill>
            <a:gsLst>
              <a:gs pos="0">
                <a:srgbClr val="EA8D8D"/>
              </a:gs>
              <a:gs pos="100000">
                <a:srgbClr val="A890F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22"/>
          <p:cNvSpPr/>
          <p:nvPr/>
        </p:nvSpPr>
        <p:spPr>
          <a:xfrm>
            <a:off x="4649050" y="-27850"/>
            <a:ext cx="572700" cy="572700"/>
          </a:xfrm>
          <a:prstGeom prst="round2DiagRect">
            <a:avLst>
              <a:gd name="adj1" fmla="val 50000"/>
              <a:gd name="adj2" fmla="val 0"/>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22"/>
          <p:cNvSpPr txBox="1">
            <a:spLocks noGrp="1"/>
          </p:cNvSpPr>
          <p:nvPr>
            <p:ph type="title"/>
          </p:nvPr>
        </p:nvSpPr>
        <p:spPr>
          <a:xfrm>
            <a:off x="-138200" y="-27850"/>
            <a:ext cx="5086500" cy="572700"/>
          </a:xfrm>
          <a:prstGeom prst="rect">
            <a:avLst/>
          </a:prstGeom>
          <a:solidFill>
            <a:srgbClr val="434343"/>
          </a:solidFill>
        </p:spPr>
        <p:txBody>
          <a:bodyPr spcFirstLastPara="1" wrap="square" lIns="91425" tIns="91425" rIns="91425" bIns="91425" anchor="t" anchorCtr="0">
            <a:normAutofit fontScale="90000"/>
          </a:bodyPr>
          <a:lstStyle/>
          <a:p>
            <a:pPr marL="0" lvl="0" indent="0" algn="r" rtl="0">
              <a:spcBef>
                <a:spcPts val="0"/>
              </a:spcBef>
              <a:spcAft>
                <a:spcPts val="0"/>
              </a:spcAft>
              <a:buNone/>
            </a:pPr>
            <a:r>
              <a:rPr lang="es">
                <a:solidFill>
                  <a:schemeClr val="lt1"/>
                </a:solidFill>
                <a:latin typeface="Raleway Black"/>
                <a:ea typeface="Raleway Black"/>
                <a:cs typeface="Raleway Black"/>
                <a:sym typeface="Raleway Black"/>
              </a:rPr>
              <a:t>2FN - Primera Forma Normal </a:t>
            </a:r>
            <a:endParaRPr>
              <a:solidFill>
                <a:schemeClr val="lt1"/>
              </a:solidFill>
              <a:latin typeface="Raleway Black"/>
              <a:ea typeface="Raleway Black"/>
              <a:cs typeface="Raleway Black"/>
              <a:sym typeface="Raleway Black"/>
            </a:endParaRPr>
          </a:p>
        </p:txBody>
      </p:sp>
      <p:sp>
        <p:nvSpPr>
          <p:cNvPr id="146" name="Google Shape;146;p22"/>
          <p:cNvSpPr txBox="1"/>
          <p:nvPr/>
        </p:nvSpPr>
        <p:spPr>
          <a:xfrm>
            <a:off x="512825" y="903100"/>
            <a:ext cx="8147100" cy="1046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a:latin typeface="Raleway"/>
                <a:ea typeface="Raleway"/>
                <a:cs typeface="Raleway"/>
                <a:sym typeface="Raleway"/>
              </a:rPr>
              <a:t>Respuesta:</a:t>
            </a:r>
            <a:endParaRPr>
              <a:latin typeface="Raleway"/>
              <a:ea typeface="Raleway"/>
              <a:cs typeface="Raleway"/>
              <a:sym typeface="Raleway"/>
            </a:endParaRPr>
          </a:p>
          <a:p>
            <a:pPr marL="0" lvl="0" indent="0" algn="l" rtl="0">
              <a:spcBef>
                <a:spcPts val="0"/>
              </a:spcBef>
              <a:spcAft>
                <a:spcPts val="0"/>
              </a:spcAft>
              <a:buNone/>
            </a:pPr>
            <a:endParaRPr>
              <a:latin typeface="Raleway"/>
              <a:ea typeface="Raleway"/>
              <a:cs typeface="Raleway"/>
              <a:sym typeface="Raleway"/>
            </a:endParaRPr>
          </a:p>
          <a:p>
            <a:pPr marL="0" lvl="0" indent="0" algn="l" rtl="0">
              <a:spcBef>
                <a:spcPts val="0"/>
              </a:spcBef>
              <a:spcAft>
                <a:spcPts val="0"/>
              </a:spcAft>
              <a:buNone/>
            </a:pPr>
            <a:r>
              <a:rPr lang="es">
                <a:latin typeface="Raleway"/>
                <a:ea typeface="Raleway"/>
                <a:cs typeface="Raleway"/>
                <a:sym typeface="Raleway"/>
              </a:rPr>
              <a:t>La tabla normalizada es la </a:t>
            </a:r>
            <a:r>
              <a:rPr lang="es" b="1">
                <a:latin typeface="Raleway"/>
                <a:ea typeface="Raleway"/>
                <a:cs typeface="Raleway"/>
                <a:sym typeface="Raleway"/>
              </a:rPr>
              <a:t>número 2</a:t>
            </a:r>
            <a:r>
              <a:rPr lang="es">
                <a:latin typeface="Raleway"/>
                <a:ea typeface="Raleway"/>
                <a:cs typeface="Raleway"/>
                <a:sym typeface="Raleway"/>
              </a:rPr>
              <a:t>, pues esta sigue todos los criterios mencionados en la segunda forma normal </a:t>
            </a:r>
            <a:endParaRPr>
              <a:latin typeface="Raleway"/>
              <a:ea typeface="Raleway"/>
              <a:cs typeface="Raleway"/>
              <a:sym typeface="Raleway"/>
            </a:endParaRPr>
          </a:p>
        </p:txBody>
      </p:sp>
      <p:graphicFrame>
        <p:nvGraphicFramePr>
          <p:cNvPr id="147" name="Google Shape;147;p22"/>
          <p:cNvGraphicFramePr/>
          <p:nvPr/>
        </p:nvGraphicFramePr>
        <p:xfrm>
          <a:off x="1779075" y="2401450"/>
          <a:ext cx="5412525" cy="1752450"/>
        </p:xfrm>
        <a:graphic>
          <a:graphicData uri="http://schemas.openxmlformats.org/drawingml/2006/table">
            <a:tbl>
              <a:tblPr>
                <a:noFill/>
                <a:tableStyleId>{DA8704CD-9B22-43E0-8475-B74C5B96B92F}</a:tableStyleId>
              </a:tblPr>
              <a:tblGrid>
                <a:gridCol w="540850">
                  <a:extLst>
                    <a:ext uri="{9D8B030D-6E8A-4147-A177-3AD203B41FA5}">
                      <a16:colId xmlns:a16="http://schemas.microsoft.com/office/drawing/2014/main" val="20000"/>
                    </a:ext>
                  </a:extLst>
                </a:gridCol>
                <a:gridCol w="1593525">
                  <a:extLst>
                    <a:ext uri="{9D8B030D-6E8A-4147-A177-3AD203B41FA5}">
                      <a16:colId xmlns:a16="http://schemas.microsoft.com/office/drawing/2014/main" val="20001"/>
                    </a:ext>
                  </a:extLst>
                </a:gridCol>
                <a:gridCol w="1757775">
                  <a:extLst>
                    <a:ext uri="{9D8B030D-6E8A-4147-A177-3AD203B41FA5}">
                      <a16:colId xmlns:a16="http://schemas.microsoft.com/office/drawing/2014/main" val="20002"/>
                    </a:ext>
                  </a:extLst>
                </a:gridCol>
                <a:gridCol w="1520375">
                  <a:extLst>
                    <a:ext uri="{9D8B030D-6E8A-4147-A177-3AD203B41FA5}">
                      <a16:colId xmlns:a16="http://schemas.microsoft.com/office/drawing/2014/main" val="20003"/>
                    </a:ext>
                  </a:extLst>
                </a:gridCol>
              </a:tblGrid>
              <a:tr h="348000">
                <a:tc>
                  <a:txBody>
                    <a:bodyPr/>
                    <a:lstStyle/>
                    <a:p>
                      <a:pPr marL="0" lvl="0" indent="0" algn="ctr" rtl="0">
                        <a:spcBef>
                          <a:spcPts val="0"/>
                        </a:spcBef>
                        <a:spcAft>
                          <a:spcPts val="0"/>
                        </a:spcAft>
                        <a:buNone/>
                      </a:pPr>
                      <a:r>
                        <a:rPr lang="es" sz="1100">
                          <a:solidFill>
                            <a:schemeClr val="accent2"/>
                          </a:solidFill>
                          <a:latin typeface="Raleway"/>
                          <a:ea typeface="Raleway"/>
                          <a:cs typeface="Raleway"/>
                          <a:sym typeface="Raleway"/>
                        </a:rPr>
                        <a:t>id</a:t>
                      </a:r>
                      <a:endParaRPr sz="1100">
                        <a:solidFill>
                          <a:schemeClr val="accent2"/>
                        </a:solidFill>
                        <a:latin typeface="Raleway"/>
                        <a:ea typeface="Raleway"/>
                        <a:cs typeface="Raleway"/>
                        <a:sym typeface="Raleway"/>
                      </a:endParaRPr>
                    </a:p>
                  </a:txBody>
                  <a:tcPr marL="91425" marR="91425" marT="91425" marB="91425" anchor="ctr">
                    <a:lnL w="9525" cap="flat" cmpd="sng">
                      <a:solidFill>
                        <a:srgbClr val="351C75"/>
                      </a:solidFill>
                      <a:prstDash val="solid"/>
                      <a:round/>
                      <a:headEnd type="none" w="sm" len="sm"/>
                      <a:tailEnd type="none" w="sm" len="sm"/>
                    </a:lnL>
                    <a:lnR w="9525" cap="flat" cmpd="sng">
                      <a:solidFill>
                        <a:srgbClr val="351C75"/>
                      </a:solidFill>
                      <a:prstDash val="solid"/>
                      <a:round/>
                      <a:headEnd type="none" w="sm" len="sm"/>
                      <a:tailEnd type="none" w="sm" len="sm"/>
                    </a:lnR>
                    <a:lnT w="9525" cap="flat" cmpd="sng">
                      <a:solidFill>
                        <a:srgbClr val="351C75"/>
                      </a:solidFill>
                      <a:prstDash val="solid"/>
                      <a:round/>
                      <a:headEnd type="none" w="sm" len="sm"/>
                      <a:tailEnd type="none" w="sm" len="sm"/>
                    </a:lnT>
                    <a:lnB w="9525" cap="flat" cmpd="sng">
                      <a:solidFill>
                        <a:srgbClr val="351C75"/>
                      </a:solidFill>
                      <a:prstDash val="solid"/>
                      <a:round/>
                      <a:headEnd type="none" w="sm" len="sm"/>
                      <a:tailEnd type="none" w="sm" len="sm"/>
                    </a:lnB>
                    <a:gradFill>
                      <a:gsLst>
                        <a:gs pos="0">
                          <a:srgbClr val="EA8D8D"/>
                        </a:gs>
                        <a:gs pos="100000">
                          <a:srgbClr val="A890FE"/>
                        </a:gs>
                      </a:gsLst>
                      <a:lin ang="5400700" scaled="0"/>
                    </a:gradFill>
                  </a:tcPr>
                </a:tc>
                <a:tc>
                  <a:txBody>
                    <a:bodyPr/>
                    <a:lstStyle/>
                    <a:p>
                      <a:pPr marL="0" lvl="0" indent="0" algn="ctr" rtl="0">
                        <a:spcBef>
                          <a:spcPts val="0"/>
                        </a:spcBef>
                        <a:spcAft>
                          <a:spcPts val="0"/>
                        </a:spcAft>
                        <a:buNone/>
                      </a:pPr>
                      <a:r>
                        <a:rPr lang="es" sz="1100">
                          <a:solidFill>
                            <a:schemeClr val="accent2"/>
                          </a:solidFill>
                          <a:latin typeface="Raleway"/>
                          <a:ea typeface="Raleway"/>
                          <a:cs typeface="Raleway"/>
                          <a:sym typeface="Raleway"/>
                        </a:rPr>
                        <a:t>nombres</a:t>
                      </a:r>
                      <a:endParaRPr sz="1100">
                        <a:solidFill>
                          <a:schemeClr val="accent2"/>
                        </a:solidFill>
                        <a:latin typeface="Raleway"/>
                        <a:ea typeface="Raleway"/>
                        <a:cs typeface="Raleway"/>
                        <a:sym typeface="Raleway"/>
                      </a:endParaRPr>
                    </a:p>
                  </a:txBody>
                  <a:tcPr marL="91425" marR="91425" marT="91425" marB="91425" anchor="ctr">
                    <a:lnL w="9525" cap="flat" cmpd="sng">
                      <a:solidFill>
                        <a:srgbClr val="351C75"/>
                      </a:solidFill>
                      <a:prstDash val="solid"/>
                      <a:round/>
                      <a:headEnd type="none" w="sm" len="sm"/>
                      <a:tailEnd type="none" w="sm" len="sm"/>
                    </a:lnL>
                    <a:lnR w="9525" cap="flat" cmpd="sng">
                      <a:solidFill>
                        <a:srgbClr val="351C75"/>
                      </a:solidFill>
                      <a:prstDash val="solid"/>
                      <a:round/>
                      <a:headEnd type="none" w="sm" len="sm"/>
                      <a:tailEnd type="none" w="sm" len="sm"/>
                    </a:lnR>
                    <a:lnT w="9525" cap="flat" cmpd="sng">
                      <a:solidFill>
                        <a:srgbClr val="351C75"/>
                      </a:solidFill>
                      <a:prstDash val="solid"/>
                      <a:round/>
                      <a:headEnd type="none" w="sm" len="sm"/>
                      <a:tailEnd type="none" w="sm" len="sm"/>
                    </a:lnT>
                    <a:lnB w="9525" cap="flat" cmpd="sng">
                      <a:solidFill>
                        <a:srgbClr val="351C75"/>
                      </a:solidFill>
                      <a:prstDash val="solid"/>
                      <a:round/>
                      <a:headEnd type="none" w="sm" len="sm"/>
                      <a:tailEnd type="none" w="sm" len="sm"/>
                    </a:lnB>
                    <a:gradFill>
                      <a:gsLst>
                        <a:gs pos="0">
                          <a:srgbClr val="EA8D8D"/>
                        </a:gs>
                        <a:gs pos="100000">
                          <a:srgbClr val="A890FE"/>
                        </a:gs>
                      </a:gsLst>
                      <a:lin ang="5400700" scaled="0"/>
                    </a:gradFill>
                  </a:tcPr>
                </a:tc>
                <a:tc>
                  <a:txBody>
                    <a:bodyPr/>
                    <a:lstStyle/>
                    <a:p>
                      <a:pPr marL="0" lvl="0" indent="0" algn="ctr" rtl="0">
                        <a:spcBef>
                          <a:spcPts val="0"/>
                        </a:spcBef>
                        <a:spcAft>
                          <a:spcPts val="0"/>
                        </a:spcAft>
                        <a:buNone/>
                      </a:pPr>
                      <a:r>
                        <a:rPr lang="es" sz="1100">
                          <a:solidFill>
                            <a:schemeClr val="accent2"/>
                          </a:solidFill>
                          <a:latin typeface="Raleway"/>
                          <a:ea typeface="Raleway"/>
                          <a:cs typeface="Raleway"/>
                          <a:sym typeface="Raleway"/>
                        </a:rPr>
                        <a:t>apellidos</a:t>
                      </a:r>
                      <a:endParaRPr sz="1100">
                        <a:solidFill>
                          <a:schemeClr val="accent2"/>
                        </a:solidFill>
                        <a:latin typeface="Raleway"/>
                        <a:ea typeface="Raleway"/>
                        <a:cs typeface="Raleway"/>
                        <a:sym typeface="Raleway"/>
                      </a:endParaRPr>
                    </a:p>
                  </a:txBody>
                  <a:tcPr marL="91425" marR="91425" marT="91425" marB="91425" anchor="ctr">
                    <a:lnL w="9525" cap="flat" cmpd="sng">
                      <a:solidFill>
                        <a:srgbClr val="351C75"/>
                      </a:solidFill>
                      <a:prstDash val="solid"/>
                      <a:round/>
                      <a:headEnd type="none" w="sm" len="sm"/>
                      <a:tailEnd type="none" w="sm" len="sm"/>
                    </a:lnL>
                    <a:lnR w="9525" cap="flat" cmpd="sng">
                      <a:solidFill>
                        <a:srgbClr val="351C75"/>
                      </a:solidFill>
                      <a:prstDash val="solid"/>
                      <a:round/>
                      <a:headEnd type="none" w="sm" len="sm"/>
                      <a:tailEnd type="none" w="sm" len="sm"/>
                    </a:lnR>
                    <a:lnT w="9525" cap="flat" cmpd="sng">
                      <a:solidFill>
                        <a:srgbClr val="351C75"/>
                      </a:solidFill>
                      <a:prstDash val="solid"/>
                      <a:round/>
                      <a:headEnd type="none" w="sm" len="sm"/>
                      <a:tailEnd type="none" w="sm" len="sm"/>
                    </a:lnT>
                    <a:lnB w="9525" cap="flat" cmpd="sng">
                      <a:solidFill>
                        <a:srgbClr val="351C75"/>
                      </a:solidFill>
                      <a:prstDash val="solid"/>
                      <a:round/>
                      <a:headEnd type="none" w="sm" len="sm"/>
                      <a:tailEnd type="none" w="sm" len="sm"/>
                    </a:lnB>
                    <a:gradFill>
                      <a:gsLst>
                        <a:gs pos="0">
                          <a:srgbClr val="EA8D8D"/>
                        </a:gs>
                        <a:gs pos="100000">
                          <a:srgbClr val="A890FE"/>
                        </a:gs>
                      </a:gsLst>
                      <a:lin ang="5400700" scaled="0"/>
                    </a:gradFill>
                  </a:tcPr>
                </a:tc>
                <a:tc>
                  <a:txBody>
                    <a:bodyPr/>
                    <a:lstStyle/>
                    <a:p>
                      <a:pPr marL="0" lvl="0" indent="0" algn="ctr" rtl="0">
                        <a:spcBef>
                          <a:spcPts val="0"/>
                        </a:spcBef>
                        <a:spcAft>
                          <a:spcPts val="0"/>
                        </a:spcAft>
                        <a:buNone/>
                      </a:pPr>
                      <a:r>
                        <a:rPr lang="es" sz="1100">
                          <a:solidFill>
                            <a:schemeClr val="accent2"/>
                          </a:solidFill>
                          <a:latin typeface="Raleway"/>
                          <a:ea typeface="Raleway"/>
                          <a:cs typeface="Raleway"/>
                          <a:sym typeface="Raleway"/>
                        </a:rPr>
                        <a:t>id_direccion_trabajo</a:t>
                      </a:r>
                      <a:endParaRPr sz="1100">
                        <a:solidFill>
                          <a:schemeClr val="accent2"/>
                        </a:solidFill>
                        <a:latin typeface="Raleway"/>
                        <a:ea typeface="Raleway"/>
                        <a:cs typeface="Raleway"/>
                        <a:sym typeface="Raleway"/>
                      </a:endParaRPr>
                    </a:p>
                  </a:txBody>
                  <a:tcPr marL="91425" marR="91425" marT="91425" marB="91425" anchor="ctr">
                    <a:lnL w="9525" cap="flat" cmpd="sng">
                      <a:solidFill>
                        <a:srgbClr val="351C75"/>
                      </a:solidFill>
                      <a:prstDash val="solid"/>
                      <a:round/>
                      <a:headEnd type="none" w="sm" len="sm"/>
                      <a:tailEnd type="none" w="sm" len="sm"/>
                    </a:lnL>
                    <a:lnR w="9525" cap="flat" cmpd="sng">
                      <a:solidFill>
                        <a:srgbClr val="351C75"/>
                      </a:solidFill>
                      <a:prstDash val="solid"/>
                      <a:round/>
                      <a:headEnd type="none" w="sm" len="sm"/>
                      <a:tailEnd type="none" w="sm" len="sm"/>
                    </a:lnR>
                    <a:lnT w="9525" cap="flat" cmpd="sng">
                      <a:solidFill>
                        <a:srgbClr val="351C75"/>
                      </a:solidFill>
                      <a:prstDash val="solid"/>
                      <a:round/>
                      <a:headEnd type="none" w="sm" len="sm"/>
                      <a:tailEnd type="none" w="sm" len="sm"/>
                    </a:lnT>
                    <a:lnB w="9525" cap="flat" cmpd="sng">
                      <a:solidFill>
                        <a:srgbClr val="351C75"/>
                      </a:solidFill>
                      <a:prstDash val="solid"/>
                      <a:round/>
                      <a:headEnd type="none" w="sm" len="sm"/>
                      <a:tailEnd type="none" w="sm" len="sm"/>
                    </a:lnB>
                    <a:gradFill>
                      <a:gsLst>
                        <a:gs pos="0">
                          <a:srgbClr val="EA8D8D"/>
                        </a:gs>
                        <a:gs pos="100000">
                          <a:srgbClr val="A890FE"/>
                        </a:gs>
                      </a:gsLst>
                      <a:lin ang="5400700" scaled="0"/>
                    </a:gradFill>
                  </a:tcPr>
                </a:tc>
                <a:extLst>
                  <a:ext uri="{0D108BD9-81ED-4DB2-BD59-A6C34878D82A}">
                    <a16:rowId xmlns:a16="http://schemas.microsoft.com/office/drawing/2014/main" val="10000"/>
                  </a:ext>
                </a:extLst>
              </a:tr>
              <a:tr h="348000">
                <a:tc>
                  <a:txBody>
                    <a:bodyPr/>
                    <a:lstStyle/>
                    <a:p>
                      <a:pPr marL="0" lvl="0" indent="0" algn="ctr" rtl="0">
                        <a:spcBef>
                          <a:spcPts val="0"/>
                        </a:spcBef>
                        <a:spcAft>
                          <a:spcPts val="0"/>
                        </a:spcAft>
                        <a:buNone/>
                      </a:pPr>
                      <a:r>
                        <a:rPr lang="es" sz="1100">
                          <a:latin typeface="Raleway"/>
                          <a:ea typeface="Raleway"/>
                          <a:cs typeface="Raleway"/>
                          <a:sym typeface="Raleway"/>
                        </a:rPr>
                        <a:t>0</a:t>
                      </a:r>
                      <a:endParaRPr sz="1100">
                        <a:latin typeface="Raleway"/>
                        <a:ea typeface="Raleway"/>
                        <a:cs typeface="Raleway"/>
                        <a:sym typeface="Raleway"/>
                      </a:endParaRPr>
                    </a:p>
                  </a:txBody>
                  <a:tcPr marL="91425" marR="91425" marT="91425" marB="91425" anchor="ctr">
                    <a:lnT w="9525" cap="flat" cmpd="sng">
                      <a:solidFill>
                        <a:srgbClr val="351C75"/>
                      </a:solidFill>
                      <a:prstDash val="solid"/>
                      <a:round/>
                      <a:headEnd type="none" w="sm" len="sm"/>
                      <a:tailEnd type="none" w="sm" len="sm"/>
                    </a:lnT>
                  </a:tcPr>
                </a:tc>
                <a:tc>
                  <a:txBody>
                    <a:bodyPr/>
                    <a:lstStyle/>
                    <a:p>
                      <a:pPr marL="0" lvl="0" indent="0" algn="ctr" rtl="0">
                        <a:spcBef>
                          <a:spcPts val="0"/>
                        </a:spcBef>
                        <a:spcAft>
                          <a:spcPts val="0"/>
                        </a:spcAft>
                        <a:buNone/>
                      </a:pPr>
                      <a:r>
                        <a:rPr lang="es" sz="1100">
                          <a:latin typeface="Raleway"/>
                          <a:ea typeface="Raleway"/>
                          <a:cs typeface="Raleway"/>
                          <a:sym typeface="Raleway"/>
                        </a:rPr>
                        <a:t>Jorge Ignacio</a:t>
                      </a:r>
                      <a:endParaRPr sz="1100">
                        <a:latin typeface="Raleway"/>
                        <a:ea typeface="Raleway"/>
                        <a:cs typeface="Raleway"/>
                        <a:sym typeface="Raleway"/>
                      </a:endParaRPr>
                    </a:p>
                  </a:txBody>
                  <a:tcPr marL="91425" marR="91425" marT="91425" marB="91425" anchor="ctr">
                    <a:lnT w="9525" cap="flat" cmpd="sng">
                      <a:solidFill>
                        <a:srgbClr val="351C75"/>
                      </a:solidFill>
                      <a:prstDash val="solid"/>
                      <a:round/>
                      <a:headEnd type="none" w="sm" len="sm"/>
                      <a:tailEnd type="none" w="sm" len="sm"/>
                    </a:lnT>
                  </a:tcPr>
                </a:tc>
                <a:tc>
                  <a:txBody>
                    <a:bodyPr/>
                    <a:lstStyle/>
                    <a:p>
                      <a:pPr marL="0" lvl="0" indent="0" algn="ctr" rtl="0">
                        <a:spcBef>
                          <a:spcPts val="0"/>
                        </a:spcBef>
                        <a:spcAft>
                          <a:spcPts val="0"/>
                        </a:spcAft>
                        <a:buNone/>
                      </a:pPr>
                      <a:r>
                        <a:rPr lang="es" sz="1100">
                          <a:latin typeface="Raleway"/>
                          <a:ea typeface="Raleway"/>
                          <a:cs typeface="Raleway"/>
                          <a:sym typeface="Raleway"/>
                        </a:rPr>
                        <a:t>Chavarro Melendez</a:t>
                      </a:r>
                      <a:endParaRPr sz="1100">
                        <a:latin typeface="Raleway"/>
                        <a:ea typeface="Raleway"/>
                        <a:cs typeface="Raleway"/>
                        <a:sym typeface="Raleway"/>
                      </a:endParaRPr>
                    </a:p>
                  </a:txBody>
                  <a:tcPr marL="91425" marR="91425" marT="91425" marB="91425" anchor="ctr">
                    <a:lnT w="9525" cap="flat" cmpd="sng">
                      <a:solidFill>
                        <a:srgbClr val="351C75"/>
                      </a:solidFill>
                      <a:prstDash val="solid"/>
                      <a:round/>
                      <a:headEnd type="none" w="sm" len="sm"/>
                      <a:tailEnd type="none" w="sm" len="sm"/>
                    </a:lnT>
                  </a:tcPr>
                </a:tc>
                <a:tc>
                  <a:txBody>
                    <a:bodyPr/>
                    <a:lstStyle/>
                    <a:p>
                      <a:pPr marL="0" lvl="0" indent="0" algn="ctr" rtl="0">
                        <a:spcBef>
                          <a:spcPts val="0"/>
                        </a:spcBef>
                        <a:spcAft>
                          <a:spcPts val="0"/>
                        </a:spcAft>
                        <a:buNone/>
                      </a:pPr>
                      <a:r>
                        <a:rPr lang="es" sz="1100">
                          <a:latin typeface="Raleway"/>
                          <a:ea typeface="Raleway"/>
                          <a:cs typeface="Raleway"/>
                          <a:sym typeface="Raleway"/>
                        </a:rPr>
                        <a:t>1</a:t>
                      </a:r>
                      <a:endParaRPr sz="1100">
                        <a:latin typeface="Raleway"/>
                        <a:ea typeface="Raleway"/>
                        <a:cs typeface="Raleway"/>
                        <a:sym typeface="Raleway"/>
                      </a:endParaRPr>
                    </a:p>
                  </a:txBody>
                  <a:tcPr marL="91425" marR="91425" marT="91425" marB="91425" anchor="ctr">
                    <a:lnT w="9525" cap="flat" cmpd="sng">
                      <a:solidFill>
                        <a:srgbClr val="351C75"/>
                      </a:solidFill>
                      <a:prstDash val="solid"/>
                      <a:round/>
                      <a:headEnd type="none" w="sm" len="sm"/>
                      <a:tailEnd type="none" w="sm" len="sm"/>
                    </a:lnT>
                  </a:tcPr>
                </a:tc>
                <a:extLst>
                  <a:ext uri="{0D108BD9-81ED-4DB2-BD59-A6C34878D82A}">
                    <a16:rowId xmlns:a16="http://schemas.microsoft.com/office/drawing/2014/main" val="10001"/>
                  </a:ext>
                </a:extLst>
              </a:tr>
              <a:tr h="348000">
                <a:tc>
                  <a:txBody>
                    <a:bodyPr/>
                    <a:lstStyle/>
                    <a:p>
                      <a:pPr marL="0" lvl="0" indent="0" algn="ctr" rtl="0">
                        <a:spcBef>
                          <a:spcPts val="0"/>
                        </a:spcBef>
                        <a:spcAft>
                          <a:spcPts val="0"/>
                        </a:spcAft>
                        <a:buNone/>
                      </a:pPr>
                      <a:r>
                        <a:rPr lang="es" sz="1100">
                          <a:latin typeface="Raleway"/>
                          <a:ea typeface="Raleway"/>
                          <a:cs typeface="Raleway"/>
                          <a:sym typeface="Raleway"/>
                        </a:rPr>
                        <a:t>1</a:t>
                      </a:r>
                      <a:endParaRPr sz="1100">
                        <a:latin typeface="Raleway"/>
                        <a:ea typeface="Raleway"/>
                        <a:cs typeface="Raleway"/>
                        <a:sym typeface="Raleway"/>
                      </a:endParaRPr>
                    </a:p>
                  </a:txBody>
                  <a:tcPr marL="91425" marR="91425" marT="91425" marB="91425" anchor="ctr"/>
                </a:tc>
                <a:tc>
                  <a:txBody>
                    <a:bodyPr/>
                    <a:lstStyle/>
                    <a:p>
                      <a:pPr marL="0" lvl="0" indent="0" algn="ctr" rtl="0">
                        <a:spcBef>
                          <a:spcPts val="0"/>
                        </a:spcBef>
                        <a:spcAft>
                          <a:spcPts val="0"/>
                        </a:spcAft>
                        <a:buNone/>
                      </a:pPr>
                      <a:r>
                        <a:rPr lang="es" sz="1100">
                          <a:latin typeface="Raleway"/>
                          <a:ea typeface="Raleway"/>
                          <a:cs typeface="Raleway"/>
                          <a:sym typeface="Raleway"/>
                        </a:rPr>
                        <a:t>Karla Marcela</a:t>
                      </a:r>
                      <a:endParaRPr sz="1100">
                        <a:latin typeface="Raleway"/>
                        <a:ea typeface="Raleway"/>
                        <a:cs typeface="Raleway"/>
                        <a:sym typeface="Raleway"/>
                      </a:endParaRPr>
                    </a:p>
                  </a:txBody>
                  <a:tcPr marL="91425" marR="91425" marT="91425" marB="91425" anchor="ctr"/>
                </a:tc>
                <a:tc>
                  <a:txBody>
                    <a:bodyPr/>
                    <a:lstStyle/>
                    <a:p>
                      <a:pPr marL="0" lvl="0" indent="0" algn="ctr" rtl="0">
                        <a:spcBef>
                          <a:spcPts val="0"/>
                        </a:spcBef>
                        <a:spcAft>
                          <a:spcPts val="0"/>
                        </a:spcAft>
                        <a:buNone/>
                      </a:pPr>
                      <a:r>
                        <a:rPr lang="es" sz="1100">
                          <a:latin typeface="Raleway"/>
                          <a:ea typeface="Raleway"/>
                          <a:cs typeface="Raleway"/>
                          <a:sym typeface="Raleway"/>
                        </a:rPr>
                        <a:t>Duarte Henao</a:t>
                      </a:r>
                      <a:endParaRPr sz="1100">
                        <a:latin typeface="Raleway"/>
                        <a:ea typeface="Raleway"/>
                        <a:cs typeface="Raleway"/>
                        <a:sym typeface="Raleway"/>
                      </a:endParaRPr>
                    </a:p>
                  </a:txBody>
                  <a:tcPr marL="91425" marR="91425" marT="91425" marB="91425" anchor="ctr"/>
                </a:tc>
                <a:tc>
                  <a:txBody>
                    <a:bodyPr/>
                    <a:lstStyle/>
                    <a:p>
                      <a:pPr marL="0" lvl="0" indent="0" algn="ctr" rtl="0">
                        <a:spcBef>
                          <a:spcPts val="0"/>
                        </a:spcBef>
                        <a:spcAft>
                          <a:spcPts val="0"/>
                        </a:spcAft>
                        <a:buNone/>
                      </a:pPr>
                      <a:r>
                        <a:rPr lang="es" sz="1100">
                          <a:latin typeface="Raleway"/>
                          <a:ea typeface="Raleway"/>
                          <a:cs typeface="Raleway"/>
                          <a:sym typeface="Raleway"/>
                        </a:rPr>
                        <a:t>1</a:t>
                      </a:r>
                      <a:endParaRPr sz="1100">
                        <a:latin typeface="Raleway"/>
                        <a:ea typeface="Raleway"/>
                        <a:cs typeface="Raleway"/>
                        <a:sym typeface="Raleway"/>
                      </a:endParaRPr>
                    </a:p>
                  </a:txBody>
                  <a:tcPr marL="91425" marR="91425" marT="91425" marB="91425" anchor="ctr"/>
                </a:tc>
                <a:extLst>
                  <a:ext uri="{0D108BD9-81ED-4DB2-BD59-A6C34878D82A}">
                    <a16:rowId xmlns:a16="http://schemas.microsoft.com/office/drawing/2014/main" val="10002"/>
                  </a:ext>
                </a:extLst>
              </a:tr>
              <a:tr h="348000">
                <a:tc>
                  <a:txBody>
                    <a:bodyPr/>
                    <a:lstStyle/>
                    <a:p>
                      <a:pPr marL="0" lvl="0" indent="0" algn="ctr" rtl="0">
                        <a:spcBef>
                          <a:spcPts val="0"/>
                        </a:spcBef>
                        <a:spcAft>
                          <a:spcPts val="0"/>
                        </a:spcAft>
                        <a:buNone/>
                      </a:pPr>
                      <a:r>
                        <a:rPr lang="es" sz="1100">
                          <a:latin typeface="Raleway"/>
                          <a:ea typeface="Raleway"/>
                          <a:cs typeface="Raleway"/>
                          <a:sym typeface="Raleway"/>
                        </a:rPr>
                        <a:t>2</a:t>
                      </a:r>
                      <a:endParaRPr sz="1100">
                        <a:latin typeface="Raleway"/>
                        <a:ea typeface="Raleway"/>
                        <a:cs typeface="Raleway"/>
                        <a:sym typeface="Raleway"/>
                      </a:endParaRPr>
                    </a:p>
                  </a:txBody>
                  <a:tcPr marL="91425" marR="91425" marT="91425" marB="91425" anchor="ctr"/>
                </a:tc>
                <a:tc>
                  <a:txBody>
                    <a:bodyPr/>
                    <a:lstStyle/>
                    <a:p>
                      <a:pPr marL="0" lvl="0" indent="0" algn="ctr" rtl="0">
                        <a:spcBef>
                          <a:spcPts val="0"/>
                        </a:spcBef>
                        <a:spcAft>
                          <a:spcPts val="0"/>
                        </a:spcAft>
                        <a:buNone/>
                      </a:pPr>
                      <a:r>
                        <a:rPr lang="es" sz="1100">
                          <a:latin typeface="Raleway"/>
                          <a:ea typeface="Raleway"/>
                          <a:cs typeface="Raleway"/>
                          <a:sym typeface="Raleway"/>
                        </a:rPr>
                        <a:t>Josefa</a:t>
                      </a:r>
                      <a:endParaRPr sz="1100">
                        <a:latin typeface="Raleway"/>
                        <a:ea typeface="Raleway"/>
                        <a:cs typeface="Raleway"/>
                        <a:sym typeface="Raleway"/>
                      </a:endParaRPr>
                    </a:p>
                  </a:txBody>
                  <a:tcPr marL="91425" marR="91425" marT="91425" marB="91425" anchor="ctr"/>
                </a:tc>
                <a:tc>
                  <a:txBody>
                    <a:bodyPr/>
                    <a:lstStyle/>
                    <a:p>
                      <a:pPr marL="0" lvl="0" indent="0" algn="ctr" rtl="0">
                        <a:spcBef>
                          <a:spcPts val="0"/>
                        </a:spcBef>
                        <a:spcAft>
                          <a:spcPts val="0"/>
                        </a:spcAft>
                        <a:buNone/>
                      </a:pPr>
                      <a:r>
                        <a:rPr lang="es" sz="1100">
                          <a:latin typeface="Raleway"/>
                          <a:ea typeface="Raleway"/>
                          <a:cs typeface="Raleway"/>
                          <a:sym typeface="Raleway"/>
                        </a:rPr>
                        <a:t>Ceballos Castaño</a:t>
                      </a:r>
                      <a:endParaRPr sz="1100">
                        <a:latin typeface="Raleway"/>
                        <a:ea typeface="Raleway"/>
                        <a:cs typeface="Raleway"/>
                        <a:sym typeface="Raleway"/>
                      </a:endParaRPr>
                    </a:p>
                  </a:txBody>
                  <a:tcPr marL="91425" marR="91425" marT="91425" marB="91425" anchor="ctr"/>
                </a:tc>
                <a:tc>
                  <a:txBody>
                    <a:bodyPr/>
                    <a:lstStyle/>
                    <a:p>
                      <a:pPr marL="0" lvl="0" indent="0" algn="ctr" rtl="0">
                        <a:spcBef>
                          <a:spcPts val="0"/>
                        </a:spcBef>
                        <a:spcAft>
                          <a:spcPts val="0"/>
                        </a:spcAft>
                        <a:buNone/>
                      </a:pPr>
                      <a:r>
                        <a:rPr lang="es" sz="1100">
                          <a:latin typeface="Raleway"/>
                          <a:ea typeface="Raleway"/>
                          <a:cs typeface="Raleway"/>
                          <a:sym typeface="Raleway"/>
                        </a:rPr>
                        <a:t>2</a:t>
                      </a:r>
                      <a:endParaRPr sz="1100">
                        <a:latin typeface="Raleway"/>
                        <a:ea typeface="Raleway"/>
                        <a:cs typeface="Raleway"/>
                        <a:sym typeface="Raleway"/>
                      </a:endParaRPr>
                    </a:p>
                  </a:txBody>
                  <a:tcPr marL="91425" marR="91425" marT="91425" marB="91425" anchor="ctr"/>
                </a:tc>
                <a:extLst>
                  <a:ext uri="{0D108BD9-81ED-4DB2-BD59-A6C34878D82A}">
                    <a16:rowId xmlns:a16="http://schemas.microsoft.com/office/drawing/2014/main" val="10003"/>
                  </a:ext>
                </a:extLst>
              </a:tr>
              <a:tr h="348000">
                <a:tc>
                  <a:txBody>
                    <a:bodyPr/>
                    <a:lstStyle/>
                    <a:p>
                      <a:pPr marL="0" lvl="0" indent="0" algn="ctr" rtl="0">
                        <a:spcBef>
                          <a:spcPts val="0"/>
                        </a:spcBef>
                        <a:spcAft>
                          <a:spcPts val="0"/>
                        </a:spcAft>
                        <a:buNone/>
                      </a:pPr>
                      <a:r>
                        <a:rPr lang="es" sz="1100">
                          <a:latin typeface="Raleway"/>
                          <a:ea typeface="Raleway"/>
                          <a:cs typeface="Raleway"/>
                          <a:sym typeface="Raleway"/>
                        </a:rPr>
                        <a:t>3</a:t>
                      </a:r>
                      <a:endParaRPr sz="1100">
                        <a:latin typeface="Raleway"/>
                        <a:ea typeface="Raleway"/>
                        <a:cs typeface="Raleway"/>
                        <a:sym typeface="Raleway"/>
                      </a:endParaRPr>
                    </a:p>
                  </a:txBody>
                  <a:tcPr marL="91425" marR="91425" marT="91425" marB="91425" anchor="ctr"/>
                </a:tc>
                <a:tc>
                  <a:txBody>
                    <a:bodyPr/>
                    <a:lstStyle/>
                    <a:p>
                      <a:pPr marL="0" lvl="0" indent="0" algn="ctr" rtl="0">
                        <a:spcBef>
                          <a:spcPts val="0"/>
                        </a:spcBef>
                        <a:spcAft>
                          <a:spcPts val="0"/>
                        </a:spcAft>
                        <a:buNone/>
                      </a:pPr>
                      <a:r>
                        <a:rPr lang="es" sz="1100">
                          <a:latin typeface="Raleway"/>
                          <a:ea typeface="Raleway"/>
                          <a:cs typeface="Raleway"/>
                          <a:sym typeface="Raleway"/>
                        </a:rPr>
                        <a:t>María Camila</a:t>
                      </a:r>
                      <a:endParaRPr sz="1100">
                        <a:latin typeface="Raleway"/>
                        <a:ea typeface="Raleway"/>
                        <a:cs typeface="Raleway"/>
                        <a:sym typeface="Raleway"/>
                      </a:endParaRPr>
                    </a:p>
                  </a:txBody>
                  <a:tcPr marL="91425" marR="91425" marT="91425" marB="91425" anchor="ctr"/>
                </a:tc>
                <a:tc>
                  <a:txBody>
                    <a:bodyPr/>
                    <a:lstStyle/>
                    <a:p>
                      <a:pPr marL="0" lvl="0" indent="0" algn="ctr" rtl="0">
                        <a:spcBef>
                          <a:spcPts val="0"/>
                        </a:spcBef>
                        <a:spcAft>
                          <a:spcPts val="0"/>
                        </a:spcAft>
                        <a:buNone/>
                      </a:pPr>
                      <a:r>
                        <a:rPr lang="es" sz="1100">
                          <a:latin typeface="Raleway"/>
                          <a:ea typeface="Raleway"/>
                          <a:cs typeface="Raleway"/>
                          <a:sym typeface="Raleway"/>
                        </a:rPr>
                        <a:t>Ortega Muñoz</a:t>
                      </a:r>
                      <a:endParaRPr sz="1100">
                        <a:latin typeface="Raleway"/>
                        <a:ea typeface="Raleway"/>
                        <a:cs typeface="Raleway"/>
                        <a:sym typeface="Raleway"/>
                      </a:endParaRPr>
                    </a:p>
                  </a:txBody>
                  <a:tcPr marL="91425" marR="91425" marT="91425" marB="91425" anchor="ctr"/>
                </a:tc>
                <a:tc>
                  <a:txBody>
                    <a:bodyPr/>
                    <a:lstStyle/>
                    <a:p>
                      <a:pPr marL="0" lvl="0" indent="0" algn="ctr" rtl="0">
                        <a:spcBef>
                          <a:spcPts val="0"/>
                        </a:spcBef>
                        <a:spcAft>
                          <a:spcPts val="0"/>
                        </a:spcAft>
                        <a:buNone/>
                      </a:pPr>
                      <a:r>
                        <a:rPr lang="es" sz="1100">
                          <a:latin typeface="Raleway"/>
                          <a:ea typeface="Raleway"/>
                          <a:cs typeface="Raleway"/>
                          <a:sym typeface="Raleway"/>
                        </a:rPr>
                        <a:t>3</a:t>
                      </a:r>
                      <a:endParaRPr sz="1100">
                        <a:latin typeface="Raleway"/>
                        <a:ea typeface="Raleway"/>
                        <a:cs typeface="Raleway"/>
                        <a:sym typeface="Raleway"/>
                      </a:endParaRPr>
                    </a:p>
                  </a:txBody>
                  <a:tcPr marL="91425" marR="91425" marT="91425" marB="91425" anchor="ctr"/>
                </a:tc>
                <a:extLst>
                  <a:ext uri="{0D108BD9-81ED-4DB2-BD59-A6C34878D82A}">
                    <a16:rowId xmlns:a16="http://schemas.microsoft.com/office/drawing/2014/main" val="10004"/>
                  </a:ext>
                </a:extLst>
              </a:tr>
            </a:tbl>
          </a:graphicData>
        </a:graphic>
      </p:graphicFrame>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23"/>
          <p:cNvSpPr/>
          <p:nvPr/>
        </p:nvSpPr>
        <p:spPr>
          <a:xfrm>
            <a:off x="4776175" y="-27850"/>
            <a:ext cx="572700" cy="572700"/>
          </a:xfrm>
          <a:prstGeom prst="round2DiagRect">
            <a:avLst>
              <a:gd name="adj1" fmla="val 50000"/>
              <a:gd name="adj2" fmla="val 0"/>
            </a:avLst>
          </a:prstGeom>
          <a:gradFill>
            <a:gsLst>
              <a:gs pos="0">
                <a:srgbClr val="EA8D8D"/>
              </a:gs>
              <a:gs pos="100000">
                <a:srgbClr val="A890F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23"/>
          <p:cNvSpPr txBox="1">
            <a:spLocks noGrp="1"/>
          </p:cNvSpPr>
          <p:nvPr>
            <p:ph type="body" idx="1"/>
          </p:nvPr>
        </p:nvSpPr>
        <p:spPr>
          <a:xfrm>
            <a:off x="388300" y="897575"/>
            <a:ext cx="8074800" cy="3831000"/>
          </a:xfrm>
          <a:prstGeom prst="rect">
            <a:avLst/>
          </a:prstGeom>
        </p:spPr>
        <p:txBody>
          <a:bodyPr spcFirstLastPara="1" wrap="square" lIns="91425" tIns="91425" rIns="91425" bIns="91425" anchor="t" anchorCtr="0">
            <a:normAutofit fontScale="77500" lnSpcReduction="20000"/>
          </a:bodyPr>
          <a:lstStyle/>
          <a:p>
            <a:pPr marL="0" lvl="0" indent="0" algn="l" rtl="0">
              <a:lnSpc>
                <a:spcPct val="150000"/>
              </a:lnSpc>
              <a:spcBef>
                <a:spcPts val="0"/>
              </a:spcBef>
              <a:spcAft>
                <a:spcPts val="0"/>
              </a:spcAft>
              <a:buClr>
                <a:schemeClr val="dk1"/>
              </a:buClr>
              <a:buSzPct val="61111"/>
              <a:buFont typeface="Arial"/>
              <a:buNone/>
            </a:pPr>
            <a:r>
              <a:rPr lang="es">
                <a:latin typeface="Raleway"/>
                <a:ea typeface="Raleway"/>
                <a:cs typeface="Raleway"/>
                <a:sym typeface="Raleway"/>
              </a:rPr>
              <a:t>Una tabla está en 3FN si además de estar en 2FN </a:t>
            </a:r>
            <a:r>
              <a:rPr lang="es" b="1">
                <a:latin typeface="Raleway"/>
                <a:ea typeface="Raleway"/>
                <a:cs typeface="Raleway"/>
                <a:sym typeface="Raleway"/>
              </a:rPr>
              <a:t>no existe ninguna dependencia transitiva entre los atributos que no son clave</a:t>
            </a:r>
            <a:r>
              <a:rPr lang="es">
                <a:latin typeface="Raleway"/>
                <a:ea typeface="Raleway"/>
                <a:cs typeface="Raleway"/>
                <a:sym typeface="Raleway"/>
              </a:rPr>
              <a:t>.</a:t>
            </a:r>
            <a:endParaRPr>
              <a:latin typeface="Raleway"/>
              <a:ea typeface="Raleway"/>
              <a:cs typeface="Raleway"/>
              <a:sym typeface="Raleway"/>
            </a:endParaRPr>
          </a:p>
          <a:p>
            <a:pPr marL="0" lvl="0" indent="0" algn="l" rtl="0">
              <a:lnSpc>
                <a:spcPct val="150000"/>
              </a:lnSpc>
              <a:spcBef>
                <a:spcPts val="1200"/>
              </a:spcBef>
              <a:spcAft>
                <a:spcPts val="0"/>
              </a:spcAft>
              <a:buClr>
                <a:schemeClr val="dk1"/>
              </a:buClr>
              <a:buSzPct val="61111"/>
              <a:buFont typeface="Arial"/>
              <a:buNone/>
            </a:pPr>
            <a:r>
              <a:rPr lang="es">
                <a:latin typeface="Raleway"/>
                <a:ea typeface="Raleway"/>
                <a:cs typeface="Raleway"/>
                <a:sym typeface="Raleway"/>
              </a:rPr>
              <a:t>Vamos a explicarlo. Como dijo Bill Kent, «</a:t>
            </a:r>
            <a:r>
              <a:rPr lang="es" b="1">
                <a:latin typeface="Raleway"/>
                <a:ea typeface="Raleway"/>
                <a:cs typeface="Raleway"/>
                <a:sym typeface="Raleway"/>
              </a:rPr>
              <a:t>todo atributo no clave debe proporcionar información sobre la clave, sobre toda la clave y nada más que la clave</a:t>
            </a:r>
            <a:r>
              <a:rPr lang="es">
                <a:latin typeface="Raleway"/>
                <a:ea typeface="Raleway"/>
                <a:cs typeface="Raleway"/>
                <a:sym typeface="Raleway"/>
              </a:rPr>
              <a:t>… con la ayuda de Codd».</a:t>
            </a:r>
            <a:endParaRPr>
              <a:latin typeface="Raleway"/>
              <a:ea typeface="Raleway"/>
              <a:cs typeface="Raleway"/>
              <a:sym typeface="Raleway"/>
            </a:endParaRPr>
          </a:p>
          <a:p>
            <a:pPr marL="0" lvl="0" indent="0" algn="l" rtl="0">
              <a:lnSpc>
                <a:spcPct val="150000"/>
              </a:lnSpc>
              <a:spcBef>
                <a:spcPts val="1200"/>
              </a:spcBef>
              <a:spcAft>
                <a:spcPts val="1200"/>
              </a:spcAft>
              <a:buNone/>
            </a:pPr>
            <a:r>
              <a:rPr lang="es">
                <a:latin typeface="Raleway"/>
                <a:ea typeface="Raleway"/>
                <a:cs typeface="Raleway"/>
                <a:sym typeface="Raleway"/>
              </a:rPr>
              <a:t>Supongamos que tenemos una tabla de </a:t>
            </a:r>
            <a:r>
              <a:rPr lang="es" b="1">
                <a:latin typeface="Raleway"/>
                <a:ea typeface="Raleway"/>
                <a:cs typeface="Raleway"/>
                <a:sym typeface="Raleway"/>
              </a:rPr>
              <a:t>ganadores de torneos de tenis</a:t>
            </a:r>
            <a:r>
              <a:rPr lang="es">
                <a:latin typeface="Raleway"/>
                <a:ea typeface="Raleway"/>
                <a:cs typeface="Raleway"/>
                <a:sym typeface="Raleway"/>
              </a:rPr>
              <a:t>. En ella figura el nombre del torneo, el año, el nombre del ganador y su nacionalidad. La clave sería </a:t>
            </a:r>
            <a:r>
              <a:rPr lang="es" b="1">
                <a:latin typeface="Raleway"/>
                <a:ea typeface="Raleway"/>
                <a:cs typeface="Raleway"/>
                <a:sym typeface="Raleway"/>
              </a:rPr>
              <a:t>Torneo-Año</a:t>
            </a:r>
            <a:r>
              <a:rPr lang="es">
                <a:latin typeface="Raleway"/>
                <a:ea typeface="Raleway"/>
                <a:cs typeface="Raleway"/>
                <a:sym typeface="Raleway"/>
              </a:rPr>
              <a:t>. Pues esta tabla no está en 3FN porque el atributo nacionalidad, que no es de la clave, depende del nombre del ganador (también depende de la clave). Digamos que nacionalidad aporta información sobre el ganador, pero no sobre la clave. Es una dependencia transitiva porque nacionalidad depende de ganador que a su vez depende de Torneo-Año.</a:t>
            </a:r>
            <a:endParaRPr>
              <a:latin typeface="Raleway"/>
              <a:ea typeface="Raleway"/>
              <a:cs typeface="Raleway"/>
              <a:sym typeface="Raleway"/>
            </a:endParaRPr>
          </a:p>
        </p:txBody>
      </p:sp>
      <p:sp>
        <p:nvSpPr>
          <p:cNvPr id="154" name="Google Shape;154;p23"/>
          <p:cNvSpPr/>
          <p:nvPr/>
        </p:nvSpPr>
        <p:spPr>
          <a:xfrm>
            <a:off x="4649050" y="-27850"/>
            <a:ext cx="572700" cy="572700"/>
          </a:xfrm>
          <a:prstGeom prst="round2DiagRect">
            <a:avLst>
              <a:gd name="adj1" fmla="val 50000"/>
              <a:gd name="adj2" fmla="val 0"/>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23"/>
          <p:cNvSpPr txBox="1">
            <a:spLocks noGrp="1"/>
          </p:cNvSpPr>
          <p:nvPr>
            <p:ph type="title"/>
          </p:nvPr>
        </p:nvSpPr>
        <p:spPr>
          <a:xfrm>
            <a:off x="-412300" y="-27850"/>
            <a:ext cx="5360700" cy="572700"/>
          </a:xfrm>
          <a:prstGeom prst="rect">
            <a:avLst/>
          </a:prstGeom>
          <a:solidFill>
            <a:srgbClr val="434343"/>
          </a:solidFill>
        </p:spPr>
        <p:txBody>
          <a:bodyPr spcFirstLastPara="1" wrap="square" lIns="91425" tIns="91425" rIns="91425" bIns="91425" anchor="t" anchorCtr="0">
            <a:normAutofit fontScale="90000"/>
          </a:bodyPr>
          <a:lstStyle/>
          <a:p>
            <a:pPr marL="0" lvl="0" indent="0" algn="r" rtl="0">
              <a:spcBef>
                <a:spcPts val="0"/>
              </a:spcBef>
              <a:spcAft>
                <a:spcPts val="0"/>
              </a:spcAft>
              <a:buNone/>
            </a:pPr>
            <a:r>
              <a:rPr lang="es">
                <a:solidFill>
                  <a:schemeClr val="lt1"/>
                </a:solidFill>
                <a:latin typeface="Raleway Black"/>
                <a:ea typeface="Raleway Black"/>
                <a:cs typeface="Raleway Black"/>
                <a:sym typeface="Raleway Black"/>
              </a:rPr>
              <a:t>3FN - Tercera Forma Normal </a:t>
            </a:r>
            <a:endParaRPr>
              <a:solidFill>
                <a:schemeClr val="lt1"/>
              </a:solidFill>
              <a:latin typeface="Raleway Black"/>
              <a:ea typeface="Raleway Black"/>
              <a:cs typeface="Raleway Black"/>
              <a:sym typeface="Raleway Black"/>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14"/>
          <p:cNvSpPr/>
          <p:nvPr/>
        </p:nvSpPr>
        <p:spPr>
          <a:xfrm>
            <a:off x="1948850" y="-27850"/>
            <a:ext cx="572700" cy="572700"/>
          </a:xfrm>
          <a:prstGeom prst="round2DiagRect">
            <a:avLst>
              <a:gd name="adj1" fmla="val 50000"/>
              <a:gd name="adj2" fmla="val 0"/>
            </a:avLst>
          </a:prstGeom>
          <a:gradFill>
            <a:gsLst>
              <a:gs pos="0">
                <a:srgbClr val="EA8D8D"/>
              </a:gs>
              <a:gs pos="100000">
                <a:srgbClr val="A890F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14"/>
          <p:cNvSpPr txBox="1">
            <a:spLocks noGrp="1"/>
          </p:cNvSpPr>
          <p:nvPr>
            <p:ph type="body" idx="1"/>
          </p:nvPr>
        </p:nvSpPr>
        <p:spPr>
          <a:xfrm>
            <a:off x="388300" y="897575"/>
            <a:ext cx="5365800" cy="3831000"/>
          </a:xfrm>
          <a:prstGeom prst="rect">
            <a:avLst/>
          </a:prstGeom>
        </p:spPr>
        <p:txBody>
          <a:bodyPr spcFirstLastPara="1" wrap="square" lIns="91425" tIns="91425" rIns="91425" bIns="91425" anchor="t" anchorCtr="0">
            <a:normAutofit/>
          </a:bodyPr>
          <a:lstStyle/>
          <a:p>
            <a:pPr marL="0" lvl="0" indent="0" algn="l" rtl="0">
              <a:lnSpc>
                <a:spcPct val="150000"/>
              </a:lnSpc>
              <a:spcBef>
                <a:spcPts val="0"/>
              </a:spcBef>
              <a:spcAft>
                <a:spcPts val="1200"/>
              </a:spcAft>
              <a:buClr>
                <a:schemeClr val="dk1"/>
              </a:buClr>
              <a:buSzPts val="1100"/>
              <a:buFont typeface="Arial"/>
              <a:buNone/>
            </a:pPr>
            <a:r>
              <a:rPr lang="es">
                <a:latin typeface="Raleway"/>
                <a:ea typeface="Raleway"/>
                <a:cs typeface="Raleway"/>
                <a:sym typeface="Raleway"/>
              </a:rPr>
              <a:t>La normalización es el proceso de </a:t>
            </a:r>
            <a:r>
              <a:rPr lang="es" b="1">
                <a:latin typeface="Raleway"/>
                <a:ea typeface="Raleway"/>
                <a:cs typeface="Raleway"/>
                <a:sym typeface="Raleway"/>
              </a:rPr>
              <a:t>organizar datos </a:t>
            </a:r>
            <a:r>
              <a:rPr lang="es">
                <a:latin typeface="Raleway"/>
                <a:ea typeface="Raleway"/>
                <a:cs typeface="Raleway"/>
                <a:sym typeface="Raleway"/>
              </a:rPr>
              <a:t>en una base de datos. Esto incluye la </a:t>
            </a:r>
            <a:r>
              <a:rPr lang="es" b="1">
                <a:latin typeface="Raleway"/>
                <a:ea typeface="Raleway"/>
                <a:cs typeface="Raleway"/>
                <a:sym typeface="Raleway"/>
              </a:rPr>
              <a:t>creación de tablas</a:t>
            </a:r>
            <a:r>
              <a:rPr lang="es">
                <a:latin typeface="Raleway"/>
                <a:ea typeface="Raleway"/>
                <a:cs typeface="Raleway"/>
                <a:sym typeface="Raleway"/>
              </a:rPr>
              <a:t> y el establecimiento de </a:t>
            </a:r>
            <a:r>
              <a:rPr lang="es" b="1">
                <a:latin typeface="Raleway"/>
                <a:ea typeface="Raleway"/>
                <a:cs typeface="Raleway"/>
                <a:sym typeface="Raleway"/>
              </a:rPr>
              <a:t>relaciones </a:t>
            </a:r>
            <a:r>
              <a:rPr lang="es">
                <a:latin typeface="Raleway"/>
                <a:ea typeface="Raleway"/>
                <a:cs typeface="Raleway"/>
                <a:sym typeface="Raleway"/>
              </a:rPr>
              <a:t>entre esas tablas de acuerdo con las reglas diseñadas tanto para </a:t>
            </a:r>
            <a:r>
              <a:rPr lang="es" b="1">
                <a:latin typeface="Raleway"/>
                <a:ea typeface="Raleway"/>
                <a:cs typeface="Raleway"/>
                <a:sym typeface="Raleway"/>
              </a:rPr>
              <a:t>proteger</a:t>
            </a:r>
            <a:r>
              <a:rPr lang="es">
                <a:latin typeface="Raleway"/>
                <a:ea typeface="Raleway"/>
                <a:cs typeface="Raleway"/>
                <a:sym typeface="Raleway"/>
              </a:rPr>
              <a:t> los datos como para que la base de datos sea más </a:t>
            </a:r>
            <a:r>
              <a:rPr lang="es" b="1">
                <a:latin typeface="Raleway"/>
                <a:ea typeface="Raleway"/>
                <a:cs typeface="Raleway"/>
                <a:sym typeface="Raleway"/>
              </a:rPr>
              <a:t>flexible</a:t>
            </a:r>
            <a:r>
              <a:rPr lang="es">
                <a:latin typeface="Raleway"/>
                <a:ea typeface="Raleway"/>
                <a:cs typeface="Raleway"/>
                <a:sym typeface="Raleway"/>
              </a:rPr>
              <a:t> mediante la </a:t>
            </a:r>
            <a:r>
              <a:rPr lang="es" b="1">
                <a:latin typeface="Raleway"/>
                <a:ea typeface="Raleway"/>
                <a:cs typeface="Raleway"/>
                <a:sym typeface="Raleway"/>
              </a:rPr>
              <a:t>eliminación de la redundancia</a:t>
            </a:r>
            <a:r>
              <a:rPr lang="es">
                <a:latin typeface="Raleway"/>
                <a:ea typeface="Raleway"/>
                <a:cs typeface="Raleway"/>
                <a:sym typeface="Raleway"/>
              </a:rPr>
              <a:t> y la </a:t>
            </a:r>
            <a:r>
              <a:rPr lang="es" b="1">
                <a:latin typeface="Raleway"/>
                <a:ea typeface="Raleway"/>
                <a:cs typeface="Raleway"/>
                <a:sym typeface="Raleway"/>
              </a:rPr>
              <a:t>dependencia incoherente</a:t>
            </a:r>
            <a:r>
              <a:rPr lang="es">
                <a:latin typeface="Raleway"/>
                <a:ea typeface="Raleway"/>
                <a:cs typeface="Raleway"/>
                <a:sym typeface="Raleway"/>
              </a:rPr>
              <a:t>.</a:t>
            </a:r>
            <a:endParaRPr>
              <a:latin typeface="Raleway"/>
              <a:ea typeface="Raleway"/>
              <a:cs typeface="Raleway"/>
              <a:sym typeface="Raleway"/>
            </a:endParaRPr>
          </a:p>
        </p:txBody>
      </p:sp>
      <p:sp>
        <p:nvSpPr>
          <p:cNvPr id="66" name="Google Shape;66;p14"/>
          <p:cNvSpPr/>
          <p:nvPr/>
        </p:nvSpPr>
        <p:spPr>
          <a:xfrm>
            <a:off x="1821725" y="-27850"/>
            <a:ext cx="572700" cy="572700"/>
          </a:xfrm>
          <a:prstGeom prst="round2DiagRect">
            <a:avLst>
              <a:gd name="adj1" fmla="val 50000"/>
              <a:gd name="adj2" fmla="val 0"/>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14"/>
          <p:cNvSpPr txBox="1">
            <a:spLocks noGrp="1"/>
          </p:cNvSpPr>
          <p:nvPr>
            <p:ph type="title"/>
          </p:nvPr>
        </p:nvSpPr>
        <p:spPr>
          <a:xfrm>
            <a:off x="-559050" y="-27850"/>
            <a:ext cx="2679900" cy="572700"/>
          </a:xfrm>
          <a:prstGeom prst="rect">
            <a:avLst/>
          </a:prstGeom>
          <a:solidFill>
            <a:srgbClr val="434343"/>
          </a:solidFill>
        </p:spPr>
        <p:txBody>
          <a:bodyPr spcFirstLastPara="1" wrap="square" lIns="91425" tIns="91425" rIns="91425" bIns="91425" anchor="t" anchorCtr="0">
            <a:normAutofit fontScale="90000"/>
          </a:bodyPr>
          <a:lstStyle/>
          <a:p>
            <a:pPr marL="0" lvl="0" indent="0" algn="r" rtl="0">
              <a:spcBef>
                <a:spcPts val="0"/>
              </a:spcBef>
              <a:spcAft>
                <a:spcPts val="0"/>
              </a:spcAft>
              <a:buNone/>
            </a:pPr>
            <a:r>
              <a:rPr lang="es">
                <a:solidFill>
                  <a:schemeClr val="lt1"/>
                </a:solidFill>
                <a:latin typeface="Raleway Black"/>
                <a:ea typeface="Raleway Black"/>
                <a:cs typeface="Raleway Black"/>
                <a:sym typeface="Raleway Black"/>
              </a:rPr>
              <a:t>Definición</a:t>
            </a:r>
            <a:endParaRPr>
              <a:solidFill>
                <a:schemeClr val="lt1"/>
              </a:solidFill>
              <a:latin typeface="Raleway Black"/>
              <a:ea typeface="Raleway Black"/>
              <a:cs typeface="Raleway Black"/>
              <a:sym typeface="Raleway Black"/>
            </a:endParaRPr>
          </a:p>
        </p:txBody>
      </p:sp>
      <p:pic>
        <p:nvPicPr>
          <p:cNvPr id="68" name="Google Shape;68;p14"/>
          <p:cNvPicPr preferRelativeResize="0"/>
          <p:nvPr/>
        </p:nvPicPr>
        <p:blipFill>
          <a:blip r:embed="rId3">
            <a:alphaModFix/>
          </a:blip>
          <a:stretch>
            <a:fillRect/>
          </a:stretch>
        </p:blipFill>
        <p:spPr>
          <a:xfrm>
            <a:off x="5845700" y="1029200"/>
            <a:ext cx="3085100" cy="30851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p:nvPr/>
        </p:nvSpPr>
        <p:spPr>
          <a:xfrm>
            <a:off x="4518375" y="-27850"/>
            <a:ext cx="572700" cy="572700"/>
          </a:xfrm>
          <a:prstGeom prst="round2DiagRect">
            <a:avLst>
              <a:gd name="adj1" fmla="val 50000"/>
              <a:gd name="adj2" fmla="val 0"/>
            </a:avLst>
          </a:prstGeom>
          <a:gradFill>
            <a:gsLst>
              <a:gs pos="0">
                <a:srgbClr val="EA8D8D"/>
              </a:gs>
              <a:gs pos="100000">
                <a:srgbClr val="A890F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5"/>
          <p:cNvSpPr txBox="1">
            <a:spLocks noGrp="1"/>
          </p:cNvSpPr>
          <p:nvPr>
            <p:ph type="body" idx="1"/>
          </p:nvPr>
        </p:nvSpPr>
        <p:spPr>
          <a:xfrm>
            <a:off x="388300" y="897575"/>
            <a:ext cx="5365800" cy="3831000"/>
          </a:xfrm>
          <a:prstGeom prst="rect">
            <a:avLst/>
          </a:prstGeom>
        </p:spPr>
        <p:txBody>
          <a:bodyPr spcFirstLastPara="1" wrap="square" lIns="91425" tIns="91425" rIns="91425" bIns="91425" anchor="t" anchorCtr="0">
            <a:normAutofit fontScale="85000" lnSpcReduction="20000"/>
          </a:bodyPr>
          <a:lstStyle/>
          <a:p>
            <a:pPr marL="0" lvl="0" indent="0" algn="l" rtl="0">
              <a:lnSpc>
                <a:spcPct val="150000"/>
              </a:lnSpc>
              <a:spcBef>
                <a:spcPts val="0"/>
              </a:spcBef>
              <a:spcAft>
                <a:spcPts val="1200"/>
              </a:spcAft>
              <a:buClr>
                <a:schemeClr val="dk1"/>
              </a:buClr>
              <a:buSzPct val="61111"/>
              <a:buFont typeface="Arial"/>
              <a:buNone/>
            </a:pPr>
            <a:r>
              <a:rPr lang="es" dirty="0">
                <a:latin typeface="Raleway"/>
                <a:ea typeface="Raleway"/>
                <a:cs typeface="Raleway"/>
                <a:sym typeface="Raleway"/>
              </a:rPr>
              <a:t>En una base de datos, la dependencia funcional es una relación en la que </a:t>
            </a:r>
            <a:r>
              <a:rPr lang="es" b="1" dirty="0">
                <a:latin typeface="Raleway"/>
                <a:ea typeface="Raleway"/>
                <a:cs typeface="Raleway"/>
                <a:sym typeface="Raleway"/>
              </a:rPr>
              <a:t>un atributo</a:t>
            </a:r>
            <a:r>
              <a:rPr lang="es" dirty="0">
                <a:latin typeface="Raleway"/>
                <a:ea typeface="Raleway"/>
                <a:cs typeface="Raleway"/>
                <a:sym typeface="Raleway"/>
              </a:rPr>
              <a:t> determina de manera única otro atributo. Si </a:t>
            </a:r>
            <a:r>
              <a:rPr lang="es" b="1" dirty="0">
                <a:latin typeface="Raleway"/>
                <a:ea typeface="Raleway"/>
                <a:cs typeface="Raleway"/>
                <a:sym typeface="Raleway"/>
              </a:rPr>
              <a:t>R</a:t>
            </a:r>
            <a:r>
              <a:rPr lang="es" dirty="0">
                <a:latin typeface="Raleway"/>
                <a:ea typeface="Raleway"/>
                <a:cs typeface="Raleway"/>
                <a:sym typeface="Raleway"/>
              </a:rPr>
              <a:t> es una </a:t>
            </a:r>
            <a:r>
              <a:rPr lang="es" b="1" dirty="0">
                <a:latin typeface="Raleway"/>
                <a:ea typeface="Raleway"/>
                <a:cs typeface="Raleway"/>
                <a:sym typeface="Raleway"/>
              </a:rPr>
              <a:t>relación </a:t>
            </a:r>
            <a:r>
              <a:rPr lang="es" dirty="0">
                <a:latin typeface="Raleway"/>
                <a:ea typeface="Raleway"/>
                <a:cs typeface="Raleway"/>
                <a:sym typeface="Raleway"/>
              </a:rPr>
              <a:t>con los atributos </a:t>
            </a:r>
            <a:r>
              <a:rPr lang="es" b="1" dirty="0">
                <a:latin typeface="Raleway"/>
                <a:ea typeface="Raleway"/>
                <a:cs typeface="Raleway"/>
                <a:sym typeface="Raleway"/>
              </a:rPr>
              <a:t>X e Y</a:t>
            </a:r>
            <a:r>
              <a:rPr lang="es" dirty="0">
                <a:latin typeface="Raleway"/>
                <a:ea typeface="Raleway"/>
                <a:cs typeface="Raleway"/>
                <a:sym typeface="Raleway"/>
              </a:rPr>
              <a:t>, una dependencia funcional entre los atributos se representa como </a:t>
            </a:r>
            <a:r>
              <a:rPr lang="es" b="1" dirty="0">
                <a:latin typeface="Raleway"/>
                <a:ea typeface="Raleway"/>
                <a:cs typeface="Raleway"/>
                <a:sym typeface="Raleway"/>
              </a:rPr>
              <a:t>X-&gt; Y</a:t>
            </a:r>
            <a:r>
              <a:rPr lang="es" dirty="0">
                <a:latin typeface="Raleway"/>
                <a:ea typeface="Raleway"/>
                <a:cs typeface="Raleway"/>
                <a:sym typeface="Raleway"/>
              </a:rPr>
              <a:t>, que especifica que </a:t>
            </a:r>
            <a:r>
              <a:rPr lang="es" b="1" dirty="0">
                <a:latin typeface="Raleway"/>
                <a:ea typeface="Raleway"/>
                <a:cs typeface="Raleway"/>
                <a:sym typeface="Raleway"/>
              </a:rPr>
              <a:t>Y depende funcionalmente de X.</a:t>
            </a:r>
            <a:r>
              <a:rPr lang="es" dirty="0">
                <a:latin typeface="Raleway"/>
                <a:ea typeface="Raleway"/>
                <a:cs typeface="Raleway"/>
                <a:sym typeface="Raleway"/>
              </a:rPr>
              <a:t> Cada valor de X está asociado con precisamente un valor Y. La dependencia funcional en una base de datos sirve como una </a:t>
            </a:r>
            <a:r>
              <a:rPr lang="es" b="1" dirty="0">
                <a:latin typeface="Raleway"/>
                <a:ea typeface="Raleway"/>
                <a:cs typeface="Raleway"/>
                <a:sym typeface="Raleway"/>
              </a:rPr>
              <a:t>restricción entre dos conjuntos de atributos</a:t>
            </a:r>
            <a:r>
              <a:rPr lang="es" dirty="0">
                <a:latin typeface="Raleway"/>
                <a:ea typeface="Raleway"/>
                <a:cs typeface="Raleway"/>
                <a:sym typeface="Raleway"/>
              </a:rPr>
              <a:t> y es una parte importante del diseño de la base de datos relacional y contribuye a la normalización de los aspectos </a:t>
            </a:r>
            <a:endParaRPr dirty="0">
              <a:latin typeface="Raleway"/>
              <a:ea typeface="Raleway"/>
              <a:cs typeface="Raleway"/>
              <a:sym typeface="Raleway"/>
            </a:endParaRPr>
          </a:p>
        </p:txBody>
      </p:sp>
      <p:sp>
        <p:nvSpPr>
          <p:cNvPr id="75" name="Google Shape;75;p15"/>
          <p:cNvSpPr/>
          <p:nvPr/>
        </p:nvSpPr>
        <p:spPr>
          <a:xfrm>
            <a:off x="4391250" y="-27850"/>
            <a:ext cx="572700" cy="572700"/>
          </a:xfrm>
          <a:prstGeom prst="round2DiagRect">
            <a:avLst>
              <a:gd name="adj1" fmla="val 50000"/>
              <a:gd name="adj2" fmla="val 0"/>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5"/>
          <p:cNvSpPr txBox="1">
            <a:spLocks noGrp="1"/>
          </p:cNvSpPr>
          <p:nvPr>
            <p:ph type="title"/>
          </p:nvPr>
        </p:nvSpPr>
        <p:spPr>
          <a:xfrm>
            <a:off x="-396000" y="-27850"/>
            <a:ext cx="5086500" cy="572700"/>
          </a:xfrm>
          <a:prstGeom prst="rect">
            <a:avLst/>
          </a:prstGeom>
          <a:solidFill>
            <a:srgbClr val="434343"/>
          </a:solidFill>
        </p:spPr>
        <p:txBody>
          <a:bodyPr spcFirstLastPara="1" wrap="square" lIns="91425" tIns="91425" rIns="91425" bIns="91425" anchor="t" anchorCtr="0">
            <a:normAutofit fontScale="90000"/>
          </a:bodyPr>
          <a:lstStyle/>
          <a:p>
            <a:pPr marL="0" lvl="0" indent="0" algn="r" rtl="0">
              <a:spcBef>
                <a:spcPts val="0"/>
              </a:spcBef>
              <a:spcAft>
                <a:spcPts val="0"/>
              </a:spcAft>
              <a:buNone/>
            </a:pPr>
            <a:r>
              <a:rPr lang="es">
                <a:solidFill>
                  <a:schemeClr val="lt1"/>
                </a:solidFill>
                <a:latin typeface="Raleway Black"/>
                <a:ea typeface="Raleway Black"/>
                <a:cs typeface="Raleway Black"/>
                <a:sym typeface="Raleway Black"/>
              </a:rPr>
              <a:t>Dependencias funcionales </a:t>
            </a:r>
            <a:endParaRPr>
              <a:solidFill>
                <a:schemeClr val="lt1"/>
              </a:solidFill>
              <a:latin typeface="Raleway Black"/>
              <a:ea typeface="Raleway Black"/>
              <a:cs typeface="Raleway Black"/>
              <a:sym typeface="Raleway Black"/>
            </a:endParaRPr>
          </a:p>
        </p:txBody>
      </p:sp>
      <p:pic>
        <p:nvPicPr>
          <p:cNvPr id="77" name="Google Shape;77;p15"/>
          <p:cNvPicPr preferRelativeResize="0"/>
          <p:nvPr/>
        </p:nvPicPr>
        <p:blipFill>
          <a:blip r:embed="rId3">
            <a:alphaModFix/>
          </a:blip>
          <a:stretch>
            <a:fillRect/>
          </a:stretch>
        </p:blipFill>
        <p:spPr>
          <a:xfrm>
            <a:off x="5845700" y="1029200"/>
            <a:ext cx="3085100" cy="30851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6"/>
          <p:cNvSpPr/>
          <p:nvPr/>
        </p:nvSpPr>
        <p:spPr>
          <a:xfrm>
            <a:off x="3099775" y="-27850"/>
            <a:ext cx="572700" cy="572700"/>
          </a:xfrm>
          <a:prstGeom prst="round2DiagRect">
            <a:avLst>
              <a:gd name="adj1" fmla="val 50000"/>
              <a:gd name="adj2" fmla="val 0"/>
            </a:avLst>
          </a:prstGeom>
          <a:gradFill>
            <a:gsLst>
              <a:gs pos="0">
                <a:srgbClr val="EA8D8D"/>
              </a:gs>
              <a:gs pos="100000">
                <a:srgbClr val="A890F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16"/>
          <p:cNvSpPr txBox="1">
            <a:spLocks noGrp="1"/>
          </p:cNvSpPr>
          <p:nvPr>
            <p:ph type="body" idx="1"/>
          </p:nvPr>
        </p:nvSpPr>
        <p:spPr>
          <a:xfrm>
            <a:off x="388300" y="897575"/>
            <a:ext cx="5365800" cy="3831000"/>
          </a:xfrm>
          <a:prstGeom prst="rect">
            <a:avLst/>
          </a:prstGeom>
        </p:spPr>
        <p:txBody>
          <a:bodyPr spcFirstLastPara="1" wrap="square" lIns="91425" tIns="91425" rIns="91425" bIns="91425" anchor="t" anchorCtr="0">
            <a:normAutofit/>
          </a:bodyPr>
          <a:lstStyle/>
          <a:p>
            <a:pPr marL="0" lvl="0" indent="0" algn="l" rtl="0">
              <a:lnSpc>
                <a:spcPct val="150000"/>
              </a:lnSpc>
              <a:spcBef>
                <a:spcPts val="0"/>
              </a:spcBef>
              <a:spcAft>
                <a:spcPts val="0"/>
              </a:spcAft>
              <a:buClr>
                <a:schemeClr val="dk1"/>
              </a:buClr>
              <a:buSzPts val="1100"/>
              <a:buFont typeface="Arial"/>
              <a:buNone/>
            </a:pPr>
            <a:r>
              <a:rPr lang="es">
                <a:latin typeface="Raleway"/>
                <a:ea typeface="Raleway"/>
                <a:cs typeface="Raleway"/>
                <a:sym typeface="Raleway"/>
              </a:rPr>
              <a:t>Las formas normales son conjuntos de </a:t>
            </a:r>
            <a:r>
              <a:rPr lang="es" b="1">
                <a:latin typeface="Raleway"/>
                <a:ea typeface="Raleway"/>
                <a:cs typeface="Raleway"/>
                <a:sym typeface="Raleway"/>
              </a:rPr>
              <a:t>criterios</a:t>
            </a:r>
            <a:r>
              <a:rPr lang="es">
                <a:latin typeface="Raleway"/>
                <a:ea typeface="Raleway"/>
                <a:cs typeface="Raleway"/>
                <a:sym typeface="Raleway"/>
              </a:rPr>
              <a:t> que utilizamos para </a:t>
            </a:r>
            <a:r>
              <a:rPr lang="es" b="1">
                <a:latin typeface="Raleway"/>
                <a:ea typeface="Raleway"/>
                <a:cs typeface="Raleway"/>
                <a:sym typeface="Raleway"/>
              </a:rPr>
              <a:t>«normalizar» </a:t>
            </a:r>
            <a:r>
              <a:rPr lang="es">
                <a:latin typeface="Raleway"/>
                <a:ea typeface="Raleway"/>
                <a:cs typeface="Raleway"/>
                <a:sym typeface="Raleway"/>
              </a:rPr>
              <a:t>(es decir, </a:t>
            </a:r>
            <a:r>
              <a:rPr lang="es" b="1">
                <a:latin typeface="Raleway"/>
                <a:ea typeface="Raleway"/>
                <a:cs typeface="Raleway"/>
                <a:sym typeface="Raleway"/>
              </a:rPr>
              <a:t>mejorar la estructura</a:t>
            </a:r>
            <a:r>
              <a:rPr lang="es">
                <a:latin typeface="Raleway"/>
                <a:ea typeface="Raleway"/>
                <a:cs typeface="Raleway"/>
                <a:sym typeface="Raleway"/>
              </a:rPr>
              <a:t>) de las bases de datos.</a:t>
            </a:r>
            <a:endParaRPr>
              <a:latin typeface="Raleway"/>
              <a:ea typeface="Raleway"/>
              <a:cs typeface="Raleway"/>
              <a:sym typeface="Raleway"/>
            </a:endParaRPr>
          </a:p>
          <a:p>
            <a:pPr marL="457200" lvl="0" indent="-342900" algn="l" rtl="0">
              <a:lnSpc>
                <a:spcPct val="150000"/>
              </a:lnSpc>
              <a:spcBef>
                <a:spcPts val="1200"/>
              </a:spcBef>
              <a:spcAft>
                <a:spcPts val="0"/>
              </a:spcAft>
              <a:buSzPts val="1800"/>
              <a:buFont typeface="Raleway"/>
              <a:buChar char="●"/>
            </a:pPr>
            <a:r>
              <a:rPr lang="es">
                <a:latin typeface="Raleway"/>
                <a:ea typeface="Raleway"/>
                <a:cs typeface="Raleway"/>
                <a:sym typeface="Raleway"/>
              </a:rPr>
              <a:t>1FN - Primera Forma Normal</a:t>
            </a:r>
            <a:endParaRPr>
              <a:latin typeface="Raleway"/>
              <a:ea typeface="Raleway"/>
              <a:cs typeface="Raleway"/>
              <a:sym typeface="Raleway"/>
            </a:endParaRPr>
          </a:p>
          <a:p>
            <a:pPr marL="457200" lvl="0" indent="-342900" algn="l" rtl="0">
              <a:lnSpc>
                <a:spcPct val="150000"/>
              </a:lnSpc>
              <a:spcBef>
                <a:spcPts val="0"/>
              </a:spcBef>
              <a:spcAft>
                <a:spcPts val="0"/>
              </a:spcAft>
              <a:buSzPts val="1800"/>
              <a:buFont typeface="Raleway"/>
              <a:buChar char="●"/>
            </a:pPr>
            <a:r>
              <a:rPr lang="es">
                <a:latin typeface="Raleway"/>
                <a:ea typeface="Raleway"/>
                <a:cs typeface="Raleway"/>
                <a:sym typeface="Raleway"/>
              </a:rPr>
              <a:t>2FN - Segunda Forma Normal</a:t>
            </a:r>
            <a:endParaRPr>
              <a:latin typeface="Raleway"/>
              <a:ea typeface="Raleway"/>
              <a:cs typeface="Raleway"/>
              <a:sym typeface="Raleway"/>
            </a:endParaRPr>
          </a:p>
          <a:p>
            <a:pPr marL="457200" lvl="0" indent="-342900" algn="l" rtl="0">
              <a:lnSpc>
                <a:spcPct val="150000"/>
              </a:lnSpc>
              <a:spcBef>
                <a:spcPts val="0"/>
              </a:spcBef>
              <a:spcAft>
                <a:spcPts val="0"/>
              </a:spcAft>
              <a:buSzPts val="1800"/>
              <a:buFont typeface="Raleway"/>
              <a:buChar char="●"/>
            </a:pPr>
            <a:r>
              <a:rPr lang="es">
                <a:latin typeface="Raleway"/>
                <a:ea typeface="Raleway"/>
                <a:cs typeface="Raleway"/>
                <a:sym typeface="Raleway"/>
              </a:rPr>
              <a:t>3FN - Tercera Forma Normal</a:t>
            </a:r>
            <a:endParaRPr>
              <a:latin typeface="Raleway"/>
              <a:ea typeface="Raleway"/>
              <a:cs typeface="Raleway"/>
              <a:sym typeface="Raleway"/>
            </a:endParaRPr>
          </a:p>
          <a:p>
            <a:pPr marL="457200" lvl="0" indent="-342900" algn="l" rtl="0">
              <a:lnSpc>
                <a:spcPct val="150000"/>
              </a:lnSpc>
              <a:spcBef>
                <a:spcPts val="0"/>
              </a:spcBef>
              <a:spcAft>
                <a:spcPts val="0"/>
              </a:spcAft>
              <a:buSzPts val="1800"/>
              <a:buFont typeface="Raleway"/>
              <a:buChar char="●"/>
            </a:pPr>
            <a:r>
              <a:rPr lang="es">
                <a:latin typeface="Raleway"/>
                <a:ea typeface="Raleway"/>
                <a:cs typeface="Raleway"/>
                <a:sym typeface="Raleway"/>
              </a:rPr>
              <a:t>FN de Boyce - Codd</a:t>
            </a:r>
            <a:endParaRPr>
              <a:latin typeface="Raleway"/>
              <a:ea typeface="Raleway"/>
              <a:cs typeface="Raleway"/>
              <a:sym typeface="Raleway"/>
            </a:endParaRPr>
          </a:p>
        </p:txBody>
      </p:sp>
      <p:sp>
        <p:nvSpPr>
          <p:cNvPr id="84" name="Google Shape;84;p16"/>
          <p:cNvSpPr/>
          <p:nvPr/>
        </p:nvSpPr>
        <p:spPr>
          <a:xfrm>
            <a:off x="2972650" y="-27850"/>
            <a:ext cx="572700" cy="572700"/>
          </a:xfrm>
          <a:prstGeom prst="round2DiagRect">
            <a:avLst>
              <a:gd name="adj1" fmla="val 50000"/>
              <a:gd name="adj2" fmla="val 0"/>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6"/>
          <p:cNvSpPr txBox="1">
            <a:spLocks noGrp="1"/>
          </p:cNvSpPr>
          <p:nvPr>
            <p:ph type="title"/>
          </p:nvPr>
        </p:nvSpPr>
        <p:spPr>
          <a:xfrm>
            <a:off x="-1814600" y="-27850"/>
            <a:ext cx="5086500" cy="572700"/>
          </a:xfrm>
          <a:prstGeom prst="rect">
            <a:avLst/>
          </a:prstGeom>
          <a:solidFill>
            <a:srgbClr val="434343"/>
          </a:solidFill>
        </p:spPr>
        <p:txBody>
          <a:bodyPr spcFirstLastPara="1" wrap="square" lIns="91425" tIns="91425" rIns="91425" bIns="91425" anchor="t" anchorCtr="0">
            <a:normAutofit fontScale="90000"/>
          </a:bodyPr>
          <a:lstStyle/>
          <a:p>
            <a:pPr marL="0" lvl="0" indent="0" algn="r" rtl="0">
              <a:spcBef>
                <a:spcPts val="0"/>
              </a:spcBef>
              <a:spcAft>
                <a:spcPts val="0"/>
              </a:spcAft>
              <a:buNone/>
            </a:pPr>
            <a:r>
              <a:rPr lang="es">
                <a:solidFill>
                  <a:schemeClr val="lt1"/>
                </a:solidFill>
                <a:latin typeface="Raleway Black"/>
                <a:ea typeface="Raleway Black"/>
                <a:cs typeface="Raleway Black"/>
                <a:sym typeface="Raleway Black"/>
              </a:rPr>
              <a:t>Formas normales </a:t>
            </a:r>
            <a:endParaRPr>
              <a:solidFill>
                <a:schemeClr val="lt1"/>
              </a:solidFill>
              <a:latin typeface="Raleway Black"/>
              <a:ea typeface="Raleway Black"/>
              <a:cs typeface="Raleway Black"/>
              <a:sym typeface="Raleway Black"/>
            </a:endParaRPr>
          </a:p>
        </p:txBody>
      </p:sp>
      <p:pic>
        <p:nvPicPr>
          <p:cNvPr id="86" name="Google Shape;86;p16"/>
          <p:cNvPicPr preferRelativeResize="0"/>
          <p:nvPr/>
        </p:nvPicPr>
        <p:blipFill>
          <a:blip r:embed="rId3">
            <a:alphaModFix/>
          </a:blip>
          <a:stretch>
            <a:fillRect/>
          </a:stretch>
        </p:blipFill>
        <p:spPr>
          <a:xfrm>
            <a:off x="5845700" y="1029200"/>
            <a:ext cx="3085100" cy="30851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7"/>
          <p:cNvSpPr/>
          <p:nvPr/>
        </p:nvSpPr>
        <p:spPr>
          <a:xfrm>
            <a:off x="4776175" y="-27850"/>
            <a:ext cx="572700" cy="572700"/>
          </a:xfrm>
          <a:prstGeom prst="round2DiagRect">
            <a:avLst>
              <a:gd name="adj1" fmla="val 50000"/>
              <a:gd name="adj2" fmla="val 0"/>
            </a:avLst>
          </a:prstGeom>
          <a:gradFill>
            <a:gsLst>
              <a:gs pos="0">
                <a:srgbClr val="EA8D8D"/>
              </a:gs>
              <a:gs pos="100000">
                <a:srgbClr val="A890F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17"/>
          <p:cNvSpPr txBox="1">
            <a:spLocks noGrp="1"/>
          </p:cNvSpPr>
          <p:nvPr>
            <p:ph type="body" idx="1"/>
          </p:nvPr>
        </p:nvSpPr>
        <p:spPr>
          <a:xfrm>
            <a:off x="388300" y="897575"/>
            <a:ext cx="8271600" cy="3831000"/>
          </a:xfrm>
          <a:prstGeom prst="rect">
            <a:avLst/>
          </a:prstGeom>
        </p:spPr>
        <p:txBody>
          <a:bodyPr spcFirstLastPara="1" wrap="square" lIns="91425" tIns="91425" rIns="91425" bIns="91425" anchor="t" anchorCtr="0">
            <a:normAutofit fontScale="62500" lnSpcReduction="20000"/>
          </a:bodyPr>
          <a:lstStyle/>
          <a:p>
            <a:pPr marL="0" lvl="0" indent="0" algn="l" rtl="0">
              <a:lnSpc>
                <a:spcPct val="150000"/>
              </a:lnSpc>
              <a:spcBef>
                <a:spcPts val="0"/>
              </a:spcBef>
              <a:spcAft>
                <a:spcPts val="0"/>
              </a:spcAft>
              <a:buClr>
                <a:schemeClr val="dk1"/>
              </a:buClr>
              <a:buSzPct val="61111"/>
              <a:buFont typeface="Arial"/>
              <a:buNone/>
            </a:pPr>
            <a:r>
              <a:rPr lang="es">
                <a:latin typeface="Raleway"/>
                <a:ea typeface="Raleway"/>
                <a:cs typeface="Raleway"/>
                <a:sym typeface="Raleway"/>
              </a:rPr>
              <a:t>Una tabla está en Primera Forma Normal si:</a:t>
            </a:r>
            <a:endParaRPr>
              <a:latin typeface="Raleway"/>
              <a:ea typeface="Raleway"/>
              <a:cs typeface="Raleway"/>
              <a:sym typeface="Raleway"/>
            </a:endParaRPr>
          </a:p>
          <a:p>
            <a:pPr marL="457200" lvl="0" indent="-308610" algn="l" rtl="0">
              <a:lnSpc>
                <a:spcPct val="150000"/>
              </a:lnSpc>
              <a:spcBef>
                <a:spcPts val="1200"/>
              </a:spcBef>
              <a:spcAft>
                <a:spcPts val="0"/>
              </a:spcAft>
              <a:buSzPct val="100000"/>
              <a:buFont typeface="Raleway"/>
              <a:buChar char="●"/>
            </a:pPr>
            <a:r>
              <a:rPr lang="es" b="1">
                <a:latin typeface="Raleway"/>
                <a:ea typeface="Raleway"/>
                <a:cs typeface="Raleway"/>
                <a:sym typeface="Raleway"/>
              </a:rPr>
              <a:t>Todos los atributos son</a:t>
            </a:r>
            <a:r>
              <a:rPr lang="es">
                <a:latin typeface="Raleway"/>
                <a:ea typeface="Raleway"/>
                <a:cs typeface="Raleway"/>
                <a:sym typeface="Raleway"/>
              </a:rPr>
              <a:t> </a:t>
            </a:r>
            <a:r>
              <a:rPr lang="es" b="1">
                <a:latin typeface="Raleway"/>
                <a:ea typeface="Raleway"/>
                <a:cs typeface="Raleway"/>
                <a:sym typeface="Raleway"/>
              </a:rPr>
              <a:t>«atómicos»</a:t>
            </a:r>
            <a:r>
              <a:rPr lang="es">
                <a:latin typeface="Raleway"/>
                <a:ea typeface="Raleway"/>
                <a:cs typeface="Raleway"/>
                <a:sym typeface="Raleway"/>
              </a:rPr>
              <a:t>. Por ejemplo, en el campo teléfono no tenemos varios teléfonos.</a:t>
            </a:r>
            <a:endParaRPr>
              <a:latin typeface="Raleway"/>
              <a:ea typeface="Raleway"/>
              <a:cs typeface="Raleway"/>
              <a:sym typeface="Raleway"/>
            </a:endParaRPr>
          </a:p>
          <a:p>
            <a:pPr marL="457200" lvl="0" indent="-308610" algn="l" rtl="0">
              <a:lnSpc>
                <a:spcPct val="150000"/>
              </a:lnSpc>
              <a:spcBef>
                <a:spcPts val="0"/>
              </a:spcBef>
              <a:spcAft>
                <a:spcPts val="0"/>
              </a:spcAft>
              <a:buSzPct val="100000"/>
              <a:buFont typeface="Raleway"/>
              <a:buChar char="●"/>
            </a:pPr>
            <a:r>
              <a:rPr lang="es" b="1">
                <a:latin typeface="Raleway"/>
                <a:ea typeface="Raleway"/>
                <a:cs typeface="Raleway"/>
                <a:sym typeface="Raleway"/>
              </a:rPr>
              <a:t>La tabla contiene una</a:t>
            </a:r>
            <a:r>
              <a:rPr lang="es">
                <a:latin typeface="Raleway"/>
                <a:ea typeface="Raleway"/>
                <a:cs typeface="Raleway"/>
                <a:sym typeface="Raleway"/>
              </a:rPr>
              <a:t> </a:t>
            </a:r>
            <a:r>
              <a:rPr lang="es" b="1">
                <a:latin typeface="Raleway"/>
                <a:ea typeface="Raleway"/>
                <a:cs typeface="Raleway"/>
                <a:sym typeface="Raleway"/>
              </a:rPr>
              <a:t>clave primaria única</a:t>
            </a:r>
            <a:r>
              <a:rPr lang="es">
                <a:latin typeface="Raleway"/>
                <a:ea typeface="Raleway"/>
                <a:cs typeface="Raleway"/>
                <a:sym typeface="Raleway"/>
              </a:rPr>
              <a:t>. Por ejemplo el NIF para personas, la matrícula para vehículos o un simple id autoincremental. Si no tiene clave, no es 1FN.</a:t>
            </a:r>
            <a:endParaRPr>
              <a:latin typeface="Raleway"/>
              <a:ea typeface="Raleway"/>
              <a:cs typeface="Raleway"/>
              <a:sym typeface="Raleway"/>
            </a:endParaRPr>
          </a:p>
          <a:p>
            <a:pPr marL="457200" lvl="0" indent="-308610" algn="l" rtl="0">
              <a:lnSpc>
                <a:spcPct val="150000"/>
              </a:lnSpc>
              <a:spcBef>
                <a:spcPts val="0"/>
              </a:spcBef>
              <a:spcAft>
                <a:spcPts val="0"/>
              </a:spcAft>
              <a:buSzPct val="100000"/>
              <a:buFont typeface="Raleway"/>
              <a:buChar char="●"/>
            </a:pPr>
            <a:r>
              <a:rPr lang="es" b="1">
                <a:latin typeface="Raleway"/>
                <a:ea typeface="Raleway"/>
                <a:cs typeface="Raleway"/>
                <a:sym typeface="Raleway"/>
              </a:rPr>
              <a:t>La clave primaria no contiene atributos nulos</a:t>
            </a:r>
            <a:r>
              <a:rPr lang="es">
                <a:latin typeface="Raleway"/>
                <a:ea typeface="Raleway"/>
                <a:cs typeface="Raleway"/>
                <a:sym typeface="Raleway"/>
              </a:rPr>
              <a:t>. No podemos tener filas para las que no haya clave (por ejemplo, personas sin NIF o vehículos sin matrícula).</a:t>
            </a:r>
            <a:endParaRPr>
              <a:latin typeface="Raleway"/>
              <a:ea typeface="Raleway"/>
              <a:cs typeface="Raleway"/>
              <a:sym typeface="Raleway"/>
            </a:endParaRPr>
          </a:p>
          <a:p>
            <a:pPr marL="457200" lvl="0" indent="-308610" algn="l" rtl="0">
              <a:lnSpc>
                <a:spcPct val="150000"/>
              </a:lnSpc>
              <a:spcBef>
                <a:spcPts val="0"/>
              </a:spcBef>
              <a:spcAft>
                <a:spcPts val="0"/>
              </a:spcAft>
              <a:buSzPct val="100000"/>
              <a:buFont typeface="Raleway"/>
              <a:buChar char="●"/>
            </a:pPr>
            <a:r>
              <a:rPr lang="es" b="1">
                <a:latin typeface="Raleway"/>
                <a:ea typeface="Raleway"/>
                <a:cs typeface="Raleway"/>
                <a:sym typeface="Raleway"/>
              </a:rPr>
              <a:t>No debe existir variación en el número de columnas</a:t>
            </a:r>
            <a:r>
              <a:rPr lang="es">
                <a:latin typeface="Raleway"/>
                <a:ea typeface="Raleway"/>
                <a:cs typeface="Raleway"/>
                <a:sym typeface="Raleway"/>
              </a:rPr>
              <a:t>. Si algunas filas tienen 8 columnas y otras 3, pues no estamos en 1FN.</a:t>
            </a:r>
            <a:endParaRPr>
              <a:latin typeface="Raleway"/>
              <a:ea typeface="Raleway"/>
              <a:cs typeface="Raleway"/>
              <a:sym typeface="Raleway"/>
            </a:endParaRPr>
          </a:p>
          <a:p>
            <a:pPr marL="457200" lvl="0" indent="-308610" algn="l" rtl="0">
              <a:lnSpc>
                <a:spcPct val="150000"/>
              </a:lnSpc>
              <a:spcBef>
                <a:spcPts val="0"/>
              </a:spcBef>
              <a:spcAft>
                <a:spcPts val="0"/>
              </a:spcAft>
              <a:buSzPct val="100000"/>
              <a:buFont typeface="Raleway"/>
              <a:buChar char="●"/>
            </a:pPr>
            <a:r>
              <a:rPr lang="es" b="1">
                <a:latin typeface="Raleway"/>
                <a:ea typeface="Raleway"/>
                <a:cs typeface="Raleway"/>
                <a:sym typeface="Raleway"/>
              </a:rPr>
              <a:t>Los campos no clave deben identificarse por la clave.</a:t>
            </a:r>
            <a:r>
              <a:rPr lang="es">
                <a:latin typeface="Raleway"/>
                <a:ea typeface="Raleway"/>
                <a:cs typeface="Raleway"/>
                <a:sym typeface="Raleway"/>
              </a:rPr>
              <a:t> Es decir, que los campos no clave dependen funcionalmente de la clave. Esto es prácticamente lo mismo que decir que existe clave primaria.</a:t>
            </a:r>
            <a:endParaRPr>
              <a:latin typeface="Raleway"/>
              <a:ea typeface="Raleway"/>
              <a:cs typeface="Raleway"/>
              <a:sym typeface="Raleway"/>
            </a:endParaRPr>
          </a:p>
          <a:p>
            <a:pPr marL="457200" lvl="0" indent="-308610" algn="l" rtl="0">
              <a:lnSpc>
                <a:spcPct val="150000"/>
              </a:lnSpc>
              <a:spcBef>
                <a:spcPts val="0"/>
              </a:spcBef>
              <a:spcAft>
                <a:spcPts val="0"/>
              </a:spcAft>
              <a:buSzPct val="100000"/>
              <a:buFont typeface="Raleway"/>
              <a:buChar char="●"/>
            </a:pPr>
            <a:r>
              <a:rPr lang="es" b="1">
                <a:latin typeface="Raleway"/>
                <a:ea typeface="Raleway"/>
                <a:cs typeface="Raleway"/>
                <a:sym typeface="Raleway"/>
              </a:rPr>
              <a:t>Debe existir una independencia del orden</a:t>
            </a:r>
            <a:r>
              <a:rPr lang="es">
                <a:latin typeface="Raleway"/>
                <a:ea typeface="Raleway"/>
                <a:cs typeface="Raleway"/>
                <a:sym typeface="Raleway"/>
              </a:rPr>
              <a:t> tanto de las filas como de las columnas, es decir, si los datos cambian de orden no deben cambiar sus significados. Por ejemplo, si en la columna 1 tenemos el primer apellido y en la columna 2 tenemos el segundo, pues no estamos en 1FN. Igualmente si en la tercera fila tenemos el tercer mejor expediente y en la quinta fila el quinto, no estamos en 1FN.</a:t>
            </a:r>
            <a:endParaRPr>
              <a:latin typeface="Raleway"/>
              <a:ea typeface="Raleway"/>
              <a:cs typeface="Raleway"/>
              <a:sym typeface="Raleway"/>
            </a:endParaRPr>
          </a:p>
        </p:txBody>
      </p:sp>
      <p:sp>
        <p:nvSpPr>
          <p:cNvPr id="93" name="Google Shape;93;p17"/>
          <p:cNvSpPr/>
          <p:nvPr/>
        </p:nvSpPr>
        <p:spPr>
          <a:xfrm>
            <a:off x="4649050" y="-27850"/>
            <a:ext cx="572700" cy="572700"/>
          </a:xfrm>
          <a:prstGeom prst="round2DiagRect">
            <a:avLst>
              <a:gd name="adj1" fmla="val 50000"/>
              <a:gd name="adj2" fmla="val 0"/>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7"/>
          <p:cNvSpPr txBox="1">
            <a:spLocks noGrp="1"/>
          </p:cNvSpPr>
          <p:nvPr>
            <p:ph type="title"/>
          </p:nvPr>
        </p:nvSpPr>
        <p:spPr>
          <a:xfrm>
            <a:off x="-138200" y="-27850"/>
            <a:ext cx="5086500" cy="572700"/>
          </a:xfrm>
          <a:prstGeom prst="rect">
            <a:avLst/>
          </a:prstGeom>
          <a:solidFill>
            <a:srgbClr val="434343"/>
          </a:solidFill>
        </p:spPr>
        <p:txBody>
          <a:bodyPr spcFirstLastPara="1" wrap="square" lIns="91425" tIns="91425" rIns="91425" bIns="91425" anchor="t" anchorCtr="0">
            <a:normAutofit fontScale="90000"/>
          </a:bodyPr>
          <a:lstStyle/>
          <a:p>
            <a:pPr marL="0" lvl="0" indent="0" algn="r" rtl="0">
              <a:spcBef>
                <a:spcPts val="0"/>
              </a:spcBef>
              <a:spcAft>
                <a:spcPts val="0"/>
              </a:spcAft>
              <a:buNone/>
            </a:pPr>
            <a:r>
              <a:rPr lang="es">
                <a:solidFill>
                  <a:schemeClr val="lt1"/>
                </a:solidFill>
                <a:latin typeface="Raleway Black"/>
                <a:ea typeface="Raleway Black"/>
                <a:cs typeface="Raleway Black"/>
                <a:sym typeface="Raleway Black"/>
              </a:rPr>
              <a:t>1FN - Primera Forma Normal </a:t>
            </a:r>
            <a:endParaRPr>
              <a:solidFill>
                <a:schemeClr val="lt1"/>
              </a:solidFill>
              <a:latin typeface="Raleway Black"/>
              <a:ea typeface="Raleway Black"/>
              <a:cs typeface="Raleway Black"/>
              <a:sym typeface="Raleway Black"/>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18"/>
          <p:cNvSpPr/>
          <p:nvPr/>
        </p:nvSpPr>
        <p:spPr>
          <a:xfrm>
            <a:off x="4776175" y="-27850"/>
            <a:ext cx="572700" cy="572700"/>
          </a:xfrm>
          <a:prstGeom prst="round2DiagRect">
            <a:avLst>
              <a:gd name="adj1" fmla="val 50000"/>
              <a:gd name="adj2" fmla="val 0"/>
            </a:avLst>
          </a:prstGeom>
          <a:gradFill>
            <a:gsLst>
              <a:gs pos="0">
                <a:srgbClr val="EA8D8D"/>
              </a:gs>
              <a:gs pos="100000">
                <a:srgbClr val="A890F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8"/>
          <p:cNvSpPr/>
          <p:nvPr/>
        </p:nvSpPr>
        <p:spPr>
          <a:xfrm>
            <a:off x="4649050" y="-27850"/>
            <a:ext cx="572700" cy="572700"/>
          </a:xfrm>
          <a:prstGeom prst="round2DiagRect">
            <a:avLst>
              <a:gd name="adj1" fmla="val 50000"/>
              <a:gd name="adj2" fmla="val 0"/>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8"/>
          <p:cNvSpPr txBox="1">
            <a:spLocks noGrp="1"/>
          </p:cNvSpPr>
          <p:nvPr>
            <p:ph type="title"/>
          </p:nvPr>
        </p:nvSpPr>
        <p:spPr>
          <a:xfrm>
            <a:off x="-138200" y="-27850"/>
            <a:ext cx="5086500" cy="572700"/>
          </a:xfrm>
          <a:prstGeom prst="rect">
            <a:avLst/>
          </a:prstGeom>
          <a:solidFill>
            <a:srgbClr val="434343"/>
          </a:solidFill>
        </p:spPr>
        <p:txBody>
          <a:bodyPr spcFirstLastPara="1" wrap="square" lIns="91425" tIns="91425" rIns="91425" bIns="91425" anchor="t" anchorCtr="0">
            <a:normAutofit fontScale="90000"/>
          </a:bodyPr>
          <a:lstStyle/>
          <a:p>
            <a:pPr marL="0" lvl="0" indent="0" algn="r" rtl="0">
              <a:spcBef>
                <a:spcPts val="0"/>
              </a:spcBef>
              <a:spcAft>
                <a:spcPts val="0"/>
              </a:spcAft>
              <a:buNone/>
            </a:pPr>
            <a:r>
              <a:rPr lang="es">
                <a:solidFill>
                  <a:schemeClr val="lt1"/>
                </a:solidFill>
                <a:latin typeface="Raleway Black"/>
                <a:ea typeface="Raleway Black"/>
                <a:cs typeface="Raleway Black"/>
                <a:sym typeface="Raleway Black"/>
              </a:rPr>
              <a:t>1FN - Primera Forma Normal </a:t>
            </a:r>
            <a:endParaRPr>
              <a:solidFill>
                <a:schemeClr val="lt1"/>
              </a:solidFill>
              <a:latin typeface="Raleway Black"/>
              <a:ea typeface="Raleway Black"/>
              <a:cs typeface="Raleway Black"/>
              <a:sym typeface="Raleway Black"/>
            </a:endParaRPr>
          </a:p>
        </p:txBody>
      </p:sp>
      <p:graphicFrame>
        <p:nvGraphicFramePr>
          <p:cNvPr id="102" name="Google Shape;102;p18"/>
          <p:cNvGraphicFramePr/>
          <p:nvPr/>
        </p:nvGraphicFramePr>
        <p:xfrm>
          <a:off x="512925" y="1150900"/>
          <a:ext cx="8146975" cy="1752450"/>
        </p:xfrm>
        <a:graphic>
          <a:graphicData uri="http://schemas.openxmlformats.org/drawingml/2006/table">
            <a:tbl>
              <a:tblPr>
                <a:noFill/>
                <a:tableStyleId>{DA8704CD-9B22-43E0-8475-B74C5B96B92F}</a:tableStyleId>
              </a:tblPr>
              <a:tblGrid>
                <a:gridCol w="382850">
                  <a:extLst>
                    <a:ext uri="{9D8B030D-6E8A-4147-A177-3AD203B41FA5}">
                      <a16:colId xmlns:a16="http://schemas.microsoft.com/office/drawing/2014/main" val="20000"/>
                    </a:ext>
                  </a:extLst>
                </a:gridCol>
                <a:gridCol w="1301950">
                  <a:extLst>
                    <a:ext uri="{9D8B030D-6E8A-4147-A177-3AD203B41FA5}">
                      <a16:colId xmlns:a16="http://schemas.microsoft.com/office/drawing/2014/main" val="20001"/>
                    </a:ext>
                  </a:extLst>
                </a:gridCol>
                <a:gridCol w="1521375">
                  <a:extLst>
                    <a:ext uri="{9D8B030D-6E8A-4147-A177-3AD203B41FA5}">
                      <a16:colId xmlns:a16="http://schemas.microsoft.com/office/drawing/2014/main" val="20002"/>
                    </a:ext>
                  </a:extLst>
                </a:gridCol>
                <a:gridCol w="1436150">
                  <a:extLst>
                    <a:ext uri="{9D8B030D-6E8A-4147-A177-3AD203B41FA5}">
                      <a16:colId xmlns:a16="http://schemas.microsoft.com/office/drawing/2014/main" val="20003"/>
                    </a:ext>
                  </a:extLst>
                </a:gridCol>
                <a:gridCol w="1842875">
                  <a:extLst>
                    <a:ext uri="{9D8B030D-6E8A-4147-A177-3AD203B41FA5}">
                      <a16:colId xmlns:a16="http://schemas.microsoft.com/office/drawing/2014/main" val="20004"/>
                    </a:ext>
                  </a:extLst>
                </a:gridCol>
                <a:gridCol w="1661775">
                  <a:extLst>
                    <a:ext uri="{9D8B030D-6E8A-4147-A177-3AD203B41FA5}">
                      <a16:colId xmlns:a16="http://schemas.microsoft.com/office/drawing/2014/main" val="20005"/>
                    </a:ext>
                  </a:extLst>
                </a:gridCol>
              </a:tblGrid>
              <a:tr h="348000">
                <a:tc>
                  <a:txBody>
                    <a:bodyPr/>
                    <a:lstStyle/>
                    <a:p>
                      <a:pPr marL="0" lvl="0" indent="0" algn="ctr" rtl="0">
                        <a:spcBef>
                          <a:spcPts val="0"/>
                        </a:spcBef>
                        <a:spcAft>
                          <a:spcPts val="0"/>
                        </a:spcAft>
                        <a:buNone/>
                      </a:pPr>
                      <a:r>
                        <a:rPr lang="es" sz="1100">
                          <a:latin typeface="Raleway"/>
                          <a:ea typeface="Raleway"/>
                          <a:cs typeface="Raleway"/>
                          <a:sym typeface="Raleway"/>
                        </a:rPr>
                        <a:t>id</a:t>
                      </a:r>
                      <a:endParaRPr sz="1100">
                        <a:latin typeface="Raleway"/>
                        <a:ea typeface="Raleway"/>
                        <a:cs typeface="Raleway"/>
                        <a:sym typeface="Raleway"/>
                      </a:endParaRPr>
                    </a:p>
                  </a:txBody>
                  <a:tcPr marL="91425" marR="91425" marT="91425" marB="91425" anchor="ctr">
                    <a:lnL w="9525" cap="flat" cmpd="sng">
                      <a:solidFill>
                        <a:srgbClr val="674EA7"/>
                      </a:solidFill>
                      <a:prstDash val="solid"/>
                      <a:round/>
                      <a:headEnd type="none" w="sm" len="sm"/>
                      <a:tailEnd type="none" w="sm" len="sm"/>
                    </a:lnL>
                    <a:lnR w="9525" cap="flat" cmpd="sng">
                      <a:solidFill>
                        <a:srgbClr val="674EA7"/>
                      </a:solidFill>
                      <a:prstDash val="solid"/>
                      <a:round/>
                      <a:headEnd type="none" w="sm" len="sm"/>
                      <a:tailEnd type="none" w="sm" len="sm"/>
                    </a:lnR>
                    <a:lnT w="9525" cap="flat" cmpd="sng">
                      <a:solidFill>
                        <a:srgbClr val="674EA7"/>
                      </a:solidFill>
                      <a:prstDash val="solid"/>
                      <a:round/>
                      <a:headEnd type="none" w="sm" len="sm"/>
                      <a:tailEnd type="none" w="sm" len="sm"/>
                    </a:lnT>
                    <a:lnB w="9525" cap="flat" cmpd="sng">
                      <a:solidFill>
                        <a:srgbClr val="674EA7"/>
                      </a:solidFill>
                      <a:prstDash val="solid"/>
                      <a:round/>
                      <a:headEnd type="none" w="sm" len="sm"/>
                      <a:tailEnd type="none" w="sm" len="sm"/>
                    </a:lnB>
                    <a:gradFill>
                      <a:gsLst>
                        <a:gs pos="0">
                          <a:srgbClr val="EA8D8D"/>
                        </a:gs>
                        <a:gs pos="100000">
                          <a:srgbClr val="A890FE"/>
                        </a:gs>
                      </a:gsLst>
                      <a:lin ang="5400700" scaled="0"/>
                    </a:gradFill>
                  </a:tcPr>
                </a:tc>
                <a:tc>
                  <a:txBody>
                    <a:bodyPr/>
                    <a:lstStyle/>
                    <a:p>
                      <a:pPr marL="0" lvl="0" indent="0" algn="ctr" rtl="0">
                        <a:spcBef>
                          <a:spcPts val="0"/>
                        </a:spcBef>
                        <a:spcAft>
                          <a:spcPts val="0"/>
                        </a:spcAft>
                        <a:buNone/>
                      </a:pPr>
                      <a:r>
                        <a:rPr lang="es" sz="1100">
                          <a:latin typeface="Raleway"/>
                          <a:ea typeface="Raleway"/>
                          <a:cs typeface="Raleway"/>
                          <a:sym typeface="Raleway"/>
                        </a:rPr>
                        <a:t>primer_nombre</a:t>
                      </a:r>
                      <a:endParaRPr sz="1100">
                        <a:latin typeface="Raleway"/>
                        <a:ea typeface="Raleway"/>
                        <a:cs typeface="Raleway"/>
                        <a:sym typeface="Raleway"/>
                      </a:endParaRPr>
                    </a:p>
                  </a:txBody>
                  <a:tcPr marL="91425" marR="91425" marT="91425" marB="91425" anchor="ctr">
                    <a:lnL w="9525" cap="flat" cmpd="sng">
                      <a:solidFill>
                        <a:srgbClr val="674EA7"/>
                      </a:solidFill>
                      <a:prstDash val="solid"/>
                      <a:round/>
                      <a:headEnd type="none" w="sm" len="sm"/>
                      <a:tailEnd type="none" w="sm" len="sm"/>
                    </a:lnL>
                    <a:lnR w="9525" cap="flat" cmpd="sng">
                      <a:solidFill>
                        <a:srgbClr val="674EA7"/>
                      </a:solidFill>
                      <a:prstDash val="solid"/>
                      <a:round/>
                      <a:headEnd type="none" w="sm" len="sm"/>
                      <a:tailEnd type="none" w="sm" len="sm"/>
                    </a:lnR>
                    <a:lnT w="9525" cap="flat" cmpd="sng">
                      <a:solidFill>
                        <a:srgbClr val="674EA7"/>
                      </a:solidFill>
                      <a:prstDash val="solid"/>
                      <a:round/>
                      <a:headEnd type="none" w="sm" len="sm"/>
                      <a:tailEnd type="none" w="sm" len="sm"/>
                    </a:lnT>
                    <a:lnB w="9525" cap="flat" cmpd="sng">
                      <a:solidFill>
                        <a:srgbClr val="674EA7"/>
                      </a:solidFill>
                      <a:prstDash val="solid"/>
                      <a:round/>
                      <a:headEnd type="none" w="sm" len="sm"/>
                      <a:tailEnd type="none" w="sm" len="sm"/>
                    </a:lnB>
                    <a:gradFill>
                      <a:gsLst>
                        <a:gs pos="0">
                          <a:srgbClr val="EA8D8D"/>
                        </a:gs>
                        <a:gs pos="100000">
                          <a:srgbClr val="A890FE"/>
                        </a:gs>
                      </a:gsLst>
                      <a:lin ang="5400700" scaled="0"/>
                    </a:gradFill>
                  </a:tcPr>
                </a:tc>
                <a:tc>
                  <a:txBody>
                    <a:bodyPr/>
                    <a:lstStyle/>
                    <a:p>
                      <a:pPr marL="0" lvl="0" indent="0" algn="ctr" rtl="0">
                        <a:spcBef>
                          <a:spcPts val="0"/>
                        </a:spcBef>
                        <a:spcAft>
                          <a:spcPts val="0"/>
                        </a:spcAft>
                        <a:buNone/>
                      </a:pPr>
                      <a:r>
                        <a:rPr lang="es" sz="1100">
                          <a:latin typeface="Raleway"/>
                          <a:ea typeface="Raleway"/>
                          <a:cs typeface="Raleway"/>
                          <a:sym typeface="Raleway"/>
                        </a:rPr>
                        <a:t>segundo_nombre</a:t>
                      </a:r>
                      <a:endParaRPr sz="1100">
                        <a:latin typeface="Raleway"/>
                        <a:ea typeface="Raleway"/>
                        <a:cs typeface="Raleway"/>
                        <a:sym typeface="Raleway"/>
                      </a:endParaRPr>
                    </a:p>
                  </a:txBody>
                  <a:tcPr marL="91425" marR="91425" marT="91425" marB="91425" anchor="ctr">
                    <a:lnL w="9525" cap="flat" cmpd="sng">
                      <a:solidFill>
                        <a:srgbClr val="674EA7"/>
                      </a:solidFill>
                      <a:prstDash val="solid"/>
                      <a:round/>
                      <a:headEnd type="none" w="sm" len="sm"/>
                      <a:tailEnd type="none" w="sm" len="sm"/>
                    </a:lnL>
                    <a:lnR w="9525" cap="flat" cmpd="sng">
                      <a:solidFill>
                        <a:srgbClr val="674EA7"/>
                      </a:solidFill>
                      <a:prstDash val="solid"/>
                      <a:round/>
                      <a:headEnd type="none" w="sm" len="sm"/>
                      <a:tailEnd type="none" w="sm" len="sm"/>
                    </a:lnR>
                    <a:lnT w="9525" cap="flat" cmpd="sng">
                      <a:solidFill>
                        <a:srgbClr val="674EA7"/>
                      </a:solidFill>
                      <a:prstDash val="solid"/>
                      <a:round/>
                      <a:headEnd type="none" w="sm" len="sm"/>
                      <a:tailEnd type="none" w="sm" len="sm"/>
                    </a:lnT>
                    <a:lnB w="9525" cap="flat" cmpd="sng">
                      <a:solidFill>
                        <a:srgbClr val="674EA7"/>
                      </a:solidFill>
                      <a:prstDash val="solid"/>
                      <a:round/>
                      <a:headEnd type="none" w="sm" len="sm"/>
                      <a:tailEnd type="none" w="sm" len="sm"/>
                    </a:lnB>
                    <a:gradFill>
                      <a:gsLst>
                        <a:gs pos="0">
                          <a:srgbClr val="EA8D8D"/>
                        </a:gs>
                        <a:gs pos="100000">
                          <a:srgbClr val="A890FE"/>
                        </a:gs>
                      </a:gsLst>
                      <a:lin ang="5400700" scaled="0"/>
                    </a:gradFill>
                  </a:tcPr>
                </a:tc>
                <a:tc>
                  <a:txBody>
                    <a:bodyPr/>
                    <a:lstStyle/>
                    <a:p>
                      <a:pPr marL="0" lvl="0" indent="0" algn="ctr" rtl="0">
                        <a:spcBef>
                          <a:spcPts val="0"/>
                        </a:spcBef>
                        <a:spcAft>
                          <a:spcPts val="0"/>
                        </a:spcAft>
                        <a:buNone/>
                      </a:pPr>
                      <a:r>
                        <a:rPr lang="es" sz="1100">
                          <a:latin typeface="Raleway"/>
                          <a:ea typeface="Raleway"/>
                          <a:cs typeface="Raleway"/>
                          <a:sym typeface="Raleway"/>
                        </a:rPr>
                        <a:t>primer_apellido</a:t>
                      </a:r>
                      <a:endParaRPr sz="1100">
                        <a:latin typeface="Raleway"/>
                        <a:ea typeface="Raleway"/>
                        <a:cs typeface="Raleway"/>
                        <a:sym typeface="Raleway"/>
                      </a:endParaRPr>
                    </a:p>
                  </a:txBody>
                  <a:tcPr marL="91425" marR="91425" marT="91425" marB="91425" anchor="ctr">
                    <a:lnL w="9525" cap="flat" cmpd="sng">
                      <a:solidFill>
                        <a:srgbClr val="674EA7"/>
                      </a:solidFill>
                      <a:prstDash val="solid"/>
                      <a:round/>
                      <a:headEnd type="none" w="sm" len="sm"/>
                      <a:tailEnd type="none" w="sm" len="sm"/>
                    </a:lnL>
                    <a:lnR w="9525" cap="flat" cmpd="sng">
                      <a:solidFill>
                        <a:srgbClr val="674EA7"/>
                      </a:solidFill>
                      <a:prstDash val="solid"/>
                      <a:round/>
                      <a:headEnd type="none" w="sm" len="sm"/>
                      <a:tailEnd type="none" w="sm" len="sm"/>
                    </a:lnR>
                    <a:lnT w="9525" cap="flat" cmpd="sng">
                      <a:solidFill>
                        <a:srgbClr val="674EA7"/>
                      </a:solidFill>
                      <a:prstDash val="solid"/>
                      <a:round/>
                      <a:headEnd type="none" w="sm" len="sm"/>
                      <a:tailEnd type="none" w="sm" len="sm"/>
                    </a:lnT>
                    <a:lnB w="9525" cap="flat" cmpd="sng">
                      <a:solidFill>
                        <a:srgbClr val="674EA7"/>
                      </a:solidFill>
                      <a:prstDash val="solid"/>
                      <a:round/>
                      <a:headEnd type="none" w="sm" len="sm"/>
                      <a:tailEnd type="none" w="sm" len="sm"/>
                    </a:lnB>
                    <a:gradFill>
                      <a:gsLst>
                        <a:gs pos="0">
                          <a:srgbClr val="EA8D8D"/>
                        </a:gs>
                        <a:gs pos="100000">
                          <a:srgbClr val="A890FE"/>
                        </a:gs>
                      </a:gsLst>
                      <a:lin ang="5400700" scaled="0"/>
                    </a:gradFill>
                  </a:tcPr>
                </a:tc>
                <a:tc>
                  <a:txBody>
                    <a:bodyPr/>
                    <a:lstStyle/>
                    <a:p>
                      <a:pPr marL="0" lvl="0" indent="0" algn="ctr" rtl="0">
                        <a:spcBef>
                          <a:spcPts val="0"/>
                        </a:spcBef>
                        <a:spcAft>
                          <a:spcPts val="0"/>
                        </a:spcAft>
                        <a:buNone/>
                      </a:pPr>
                      <a:r>
                        <a:rPr lang="es" sz="1100">
                          <a:latin typeface="Raleway"/>
                          <a:ea typeface="Raleway"/>
                          <a:cs typeface="Raleway"/>
                          <a:sym typeface="Raleway"/>
                        </a:rPr>
                        <a:t>segundo_apellido</a:t>
                      </a:r>
                      <a:endParaRPr sz="1100">
                        <a:latin typeface="Raleway"/>
                        <a:ea typeface="Raleway"/>
                        <a:cs typeface="Raleway"/>
                        <a:sym typeface="Raleway"/>
                      </a:endParaRPr>
                    </a:p>
                  </a:txBody>
                  <a:tcPr marL="91425" marR="91425" marT="91425" marB="91425" anchor="ctr">
                    <a:lnL w="9525" cap="flat" cmpd="sng">
                      <a:solidFill>
                        <a:srgbClr val="674EA7"/>
                      </a:solidFill>
                      <a:prstDash val="solid"/>
                      <a:round/>
                      <a:headEnd type="none" w="sm" len="sm"/>
                      <a:tailEnd type="none" w="sm" len="sm"/>
                    </a:lnL>
                    <a:lnR w="9525" cap="flat" cmpd="sng">
                      <a:solidFill>
                        <a:srgbClr val="674EA7"/>
                      </a:solidFill>
                      <a:prstDash val="solid"/>
                      <a:round/>
                      <a:headEnd type="none" w="sm" len="sm"/>
                      <a:tailEnd type="none" w="sm" len="sm"/>
                    </a:lnR>
                    <a:lnT w="9525" cap="flat" cmpd="sng">
                      <a:solidFill>
                        <a:srgbClr val="674EA7"/>
                      </a:solidFill>
                      <a:prstDash val="solid"/>
                      <a:round/>
                      <a:headEnd type="none" w="sm" len="sm"/>
                      <a:tailEnd type="none" w="sm" len="sm"/>
                    </a:lnT>
                    <a:lnB w="9525" cap="flat" cmpd="sng">
                      <a:solidFill>
                        <a:srgbClr val="674EA7"/>
                      </a:solidFill>
                      <a:prstDash val="solid"/>
                      <a:round/>
                      <a:headEnd type="none" w="sm" len="sm"/>
                      <a:tailEnd type="none" w="sm" len="sm"/>
                    </a:lnB>
                    <a:gradFill>
                      <a:gsLst>
                        <a:gs pos="0">
                          <a:srgbClr val="EA8D8D"/>
                        </a:gs>
                        <a:gs pos="100000">
                          <a:srgbClr val="A890FE"/>
                        </a:gs>
                      </a:gsLst>
                      <a:lin ang="5400700" scaled="0"/>
                    </a:gradFill>
                  </a:tcPr>
                </a:tc>
                <a:tc>
                  <a:txBody>
                    <a:bodyPr/>
                    <a:lstStyle/>
                    <a:p>
                      <a:pPr marL="0" lvl="0" indent="0" algn="ctr" rtl="0">
                        <a:spcBef>
                          <a:spcPts val="0"/>
                        </a:spcBef>
                        <a:spcAft>
                          <a:spcPts val="0"/>
                        </a:spcAft>
                        <a:buNone/>
                      </a:pPr>
                      <a:r>
                        <a:rPr lang="es" sz="1100">
                          <a:latin typeface="Raleway"/>
                          <a:ea typeface="Raleway"/>
                          <a:cs typeface="Raleway"/>
                          <a:sym typeface="Raleway"/>
                        </a:rPr>
                        <a:t>fecha_nacimiento</a:t>
                      </a:r>
                      <a:endParaRPr sz="1100">
                        <a:latin typeface="Raleway"/>
                        <a:ea typeface="Raleway"/>
                        <a:cs typeface="Raleway"/>
                        <a:sym typeface="Raleway"/>
                      </a:endParaRPr>
                    </a:p>
                  </a:txBody>
                  <a:tcPr marL="91425" marR="91425" marT="91425" marB="91425" anchor="ctr">
                    <a:lnL w="9525" cap="flat" cmpd="sng">
                      <a:solidFill>
                        <a:srgbClr val="674EA7"/>
                      </a:solidFill>
                      <a:prstDash val="solid"/>
                      <a:round/>
                      <a:headEnd type="none" w="sm" len="sm"/>
                      <a:tailEnd type="none" w="sm" len="sm"/>
                    </a:lnL>
                    <a:lnR w="9525" cap="flat" cmpd="sng">
                      <a:solidFill>
                        <a:srgbClr val="674EA7"/>
                      </a:solidFill>
                      <a:prstDash val="solid"/>
                      <a:round/>
                      <a:headEnd type="none" w="sm" len="sm"/>
                      <a:tailEnd type="none" w="sm" len="sm"/>
                    </a:lnR>
                    <a:lnT w="9525" cap="flat" cmpd="sng">
                      <a:solidFill>
                        <a:srgbClr val="674EA7"/>
                      </a:solidFill>
                      <a:prstDash val="solid"/>
                      <a:round/>
                      <a:headEnd type="none" w="sm" len="sm"/>
                      <a:tailEnd type="none" w="sm" len="sm"/>
                    </a:lnT>
                    <a:lnB w="9525" cap="flat" cmpd="sng">
                      <a:solidFill>
                        <a:srgbClr val="674EA7"/>
                      </a:solidFill>
                      <a:prstDash val="solid"/>
                      <a:round/>
                      <a:headEnd type="none" w="sm" len="sm"/>
                      <a:tailEnd type="none" w="sm" len="sm"/>
                    </a:lnB>
                    <a:gradFill>
                      <a:gsLst>
                        <a:gs pos="0">
                          <a:srgbClr val="EA8D8D"/>
                        </a:gs>
                        <a:gs pos="100000">
                          <a:srgbClr val="A890FE"/>
                        </a:gs>
                      </a:gsLst>
                      <a:lin ang="5400700" scaled="0"/>
                    </a:gradFill>
                  </a:tcPr>
                </a:tc>
                <a:extLst>
                  <a:ext uri="{0D108BD9-81ED-4DB2-BD59-A6C34878D82A}">
                    <a16:rowId xmlns:a16="http://schemas.microsoft.com/office/drawing/2014/main" val="10000"/>
                  </a:ext>
                </a:extLst>
              </a:tr>
              <a:tr h="348000">
                <a:tc>
                  <a:txBody>
                    <a:bodyPr/>
                    <a:lstStyle/>
                    <a:p>
                      <a:pPr marL="0" lvl="0" indent="0" algn="ctr" rtl="0">
                        <a:spcBef>
                          <a:spcPts val="0"/>
                        </a:spcBef>
                        <a:spcAft>
                          <a:spcPts val="0"/>
                        </a:spcAft>
                        <a:buNone/>
                      </a:pPr>
                      <a:r>
                        <a:rPr lang="es" sz="1100">
                          <a:latin typeface="Raleway"/>
                          <a:ea typeface="Raleway"/>
                          <a:cs typeface="Raleway"/>
                          <a:sym typeface="Raleway"/>
                        </a:rPr>
                        <a:t>0</a:t>
                      </a:r>
                      <a:endParaRPr sz="1100">
                        <a:latin typeface="Raleway"/>
                        <a:ea typeface="Raleway"/>
                        <a:cs typeface="Raleway"/>
                        <a:sym typeface="Raleway"/>
                      </a:endParaRPr>
                    </a:p>
                  </a:txBody>
                  <a:tcPr marL="91425" marR="91425" marT="91425" marB="91425" anchor="ctr">
                    <a:lnT w="9525" cap="flat" cmpd="sng">
                      <a:solidFill>
                        <a:srgbClr val="674EA7"/>
                      </a:solidFill>
                      <a:prstDash val="solid"/>
                      <a:round/>
                      <a:headEnd type="none" w="sm" len="sm"/>
                      <a:tailEnd type="none" w="sm" len="sm"/>
                    </a:lnT>
                  </a:tcPr>
                </a:tc>
                <a:tc>
                  <a:txBody>
                    <a:bodyPr/>
                    <a:lstStyle/>
                    <a:p>
                      <a:pPr marL="0" lvl="0" indent="0" algn="ctr" rtl="0">
                        <a:spcBef>
                          <a:spcPts val="0"/>
                        </a:spcBef>
                        <a:spcAft>
                          <a:spcPts val="0"/>
                        </a:spcAft>
                        <a:buNone/>
                      </a:pPr>
                      <a:r>
                        <a:rPr lang="es" sz="1100">
                          <a:latin typeface="Raleway"/>
                          <a:ea typeface="Raleway"/>
                          <a:cs typeface="Raleway"/>
                          <a:sym typeface="Raleway"/>
                        </a:rPr>
                        <a:t>Jorge</a:t>
                      </a:r>
                      <a:endParaRPr sz="1100">
                        <a:latin typeface="Raleway"/>
                        <a:ea typeface="Raleway"/>
                        <a:cs typeface="Raleway"/>
                        <a:sym typeface="Raleway"/>
                      </a:endParaRPr>
                    </a:p>
                  </a:txBody>
                  <a:tcPr marL="91425" marR="91425" marT="91425" marB="91425" anchor="ctr">
                    <a:lnT w="9525" cap="flat" cmpd="sng">
                      <a:solidFill>
                        <a:srgbClr val="674EA7"/>
                      </a:solidFill>
                      <a:prstDash val="solid"/>
                      <a:round/>
                      <a:headEnd type="none" w="sm" len="sm"/>
                      <a:tailEnd type="none" w="sm" len="sm"/>
                    </a:lnT>
                  </a:tcPr>
                </a:tc>
                <a:tc>
                  <a:txBody>
                    <a:bodyPr/>
                    <a:lstStyle/>
                    <a:p>
                      <a:pPr marL="0" lvl="0" indent="0" algn="ctr" rtl="0">
                        <a:spcBef>
                          <a:spcPts val="0"/>
                        </a:spcBef>
                        <a:spcAft>
                          <a:spcPts val="0"/>
                        </a:spcAft>
                        <a:buNone/>
                      </a:pPr>
                      <a:r>
                        <a:rPr lang="es" sz="1100">
                          <a:latin typeface="Raleway"/>
                          <a:ea typeface="Raleway"/>
                          <a:cs typeface="Raleway"/>
                          <a:sym typeface="Raleway"/>
                        </a:rPr>
                        <a:t>Ignacio</a:t>
                      </a:r>
                      <a:endParaRPr sz="1100">
                        <a:latin typeface="Raleway"/>
                        <a:ea typeface="Raleway"/>
                        <a:cs typeface="Raleway"/>
                        <a:sym typeface="Raleway"/>
                      </a:endParaRPr>
                    </a:p>
                  </a:txBody>
                  <a:tcPr marL="91425" marR="91425" marT="91425" marB="91425" anchor="ctr">
                    <a:lnT w="9525" cap="flat" cmpd="sng">
                      <a:solidFill>
                        <a:srgbClr val="674EA7"/>
                      </a:solidFill>
                      <a:prstDash val="solid"/>
                      <a:round/>
                      <a:headEnd type="none" w="sm" len="sm"/>
                      <a:tailEnd type="none" w="sm" len="sm"/>
                    </a:lnT>
                  </a:tcPr>
                </a:tc>
                <a:tc>
                  <a:txBody>
                    <a:bodyPr/>
                    <a:lstStyle/>
                    <a:p>
                      <a:pPr marL="0" lvl="0" indent="0" algn="ctr" rtl="0">
                        <a:spcBef>
                          <a:spcPts val="0"/>
                        </a:spcBef>
                        <a:spcAft>
                          <a:spcPts val="0"/>
                        </a:spcAft>
                        <a:buNone/>
                      </a:pPr>
                      <a:r>
                        <a:rPr lang="es" sz="1100">
                          <a:latin typeface="Raleway"/>
                          <a:ea typeface="Raleway"/>
                          <a:cs typeface="Raleway"/>
                          <a:sym typeface="Raleway"/>
                        </a:rPr>
                        <a:t>Chavarro</a:t>
                      </a:r>
                      <a:endParaRPr sz="1100">
                        <a:latin typeface="Raleway"/>
                        <a:ea typeface="Raleway"/>
                        <a:cs typeface="Raleway"/>
                        <a:sym typeface="Raleway"/>
                      </a:endParaRPr>
                    </a:p>
                  </a:txBody>
                  <a:tcPr marL="91425" marR="91425" marT="91425" marB="91425" anchor="ctr">
                    <a:lnT w="9525" cap="flat" cmpd="sng">
                      <a:solidFill>
                        <a:srgbClr val="674EA7"/>
                      </a:solidFill>
                      <a:prstDash val="solid"/>
                      <a:round/>
                      <a:headEnd type="none" w="sm" len="sm"/>
                      <a:tailEnd type="none" w="sm" len="sm"/>
                    </a:lnT>
                  </a:tcPr>
                </a:tc>
                <a:tc>
                  <a:txBody>
                    <a:bodyPr/>
                    <a:lstStyle/>
                    <a:p>
                      <a:pPr marL="0" lvl="0" indent="0" algn="ctr" rtl="0">
                        <a:spcBef>
                          <a:spcPts val="0"/>
                        </a:spcBef>
                        <a:spcAft>
                          <a:spcPts val="0"/>
                        </a:spcAft>
                        <a:buNone/>
                      </a:pPr>
                      <a:r>
                        <a:rPr lang="es" sz="1100">
                          <a:latin typeface="Raleway"/>
                          <a:ea typeface="Raleway"/>
                          <a:cs typeface="Raleway"/>
                          <a:sym typeface="Raleway"/>
                        </a:rPr>
                        <a:t>Melendez</a:t>
                      </a:r>
                      <a:endParaRPr sz="1100">
                        <a:latin typeface="Raleway"/>
                        <a:ea typeface="Raleway"/>
                        <a:cs typeface="Raleway"/>
                        <a:sym typeface="Raleway"/>
                      </a:endParaRPr>
                    </a:p>
                  </a:txBody>
                  <a:tcPr marL="91425" marR="91425" marT="91425" marB="91425" anchor="ctr">
                    <a:lnT w="9525" cap="flat" cmpd="sng">
                      <a:solidFill>
                        <a:srgbClr val="674EA7"/>
                      </a:solidFill>
                      <a:prstDash val="solid"/>
                      <a:round/>
                      <a:headEnd type="none" w="sm" len="sm"/>
                      <a:tailEnd type="none" w="sm" len="sm"/>
                    </a:lnT>
                  </a:tcPr>
                </a:tc>
                <a:tc>
                  <a:txBody>
                    <a:bodyPr/>
                    <a:lstStyle/>
                    <a:p>
                      <a:pPr marL="0" lvl="0" indent="0" algn="ctr" rtl="0">
                        <a:spcBef>
                          <a:spcPts val="0"/>
                        </a:spcBef>
                        <a:spcAft>
                          <a:spcPts val="0"/>
                        </a:spcAft>
                        <a:buNone/>
                      </a:pPr>
                      <a:r>
                        <a:rPr lang="es" sz="1100">
                          <a:latin typeface="Raleway"/>
                          <a:ea typeface="Raleway"/>
                          <a:cs typeface="Raleway"/>
                          <a:sym typeface="Raleway"/>
                        </a:rPr>
                        <a:t>04/09/2000</a:t>
                      </a:r>
                      <a:endParaRPr sz="1100">
                        <a:latin typeface="Raleway"/>
                        <a:ea typeface="Raleway"/>
                        <a:cs typeface="Raleway"/>
                        <a:sym typeface="Raleway"/>
                      </a:endParaRPr>
                    </a:p>
                  </a:txBody>
                  <a:tcPr marL="91425" marR="91425" marT="91425" marB="91425" anchor="ctr">
                    <a:lnT w="9525" cap="flat" cmpd="sng">
                      <a:solidFill>
                        <a:srgbClr val="674EA7"/>
                      </a:solidFill>
                      <a:prstDash val="solid"/>
                      <a:round/>
                      <a:headEnd type="none" w="sm" len="sm"/>
                      <a:tailEnd type="none" w="sm" len="sm"/>
                    </a:lnT>
                  </a:tcPr>
                </a:tc>
                <a:extLst>
                  <a:ext uri="{0D108BD9-81ED-4DB2-BD59-A6C34878D82A}">
                    <a16:rowId xmlns:a16="http://schemas.microsoft.com/office/drawing/2014/main" val="10001"/>
                  </a:ext>
                </a:extLst>
              </a:tr>
              <a:tr h="348000">
                <a:tc>
                  <a:txBody>
                    <a:bodyPr/>
                    <a:lstStyle/>
                    <a:p>
                      <a:pPr marL="0" lvl="0" indent="0" algn="ctr" rtl="0">
                        <a:spcBef>
                          <a:spcPts val="0"/>
                        </a:spcBef>
                        <a:spcAft>
                          <a:spcPts val="0"/>
                        </a:spcAft>
                        <a:buNone/>
                      </a:pPr>
                      <a:r>
                        <a:rPr lang="es" sz="1100">
                          <a:latin typeface="Raleway"/>
                          <a:ea typeface="Raleway"/>
                          <a:cs typeface="Raleway"/>
                          <a:sym typeface="Raleway"/>
                        </a:rPr>
                        <a:t>1</a:t>
                      </a:r>
                      <a:endParaRPr sz="1100">
                        <a:latin typeface="Raleway"/>
                        <a:ea typeface="Raleway"/>
                        <a:cs typeface="Raleway"/>
                        <a:sym typeface="Raleway"/>
                      </a:endParaRPr>
                    </a:p>
                  </a:txBody>
                  <a:tcPr marL="91425" marR="91425" marT="91425" marB="91425" anchor="ctr"/>
                </a:tc>
                <a:tc>
                  <a:txBody>
                    <a:bodyPr/>
                    <a:lstStyle/>
                    <a:p>
                      <a:pPr marL="0" lvl="0" indent="0" algn="ctr" rtl="0">
                        <a:spcBef>
                          <a:spcPts val="0"/>
                        </a:spcBef>
                        <a:spcAft>
                          <a:spcPts val="0"/>
                        </a:spcAft>
                        <a:buNone/>
                      </a:pPr>
                      <a:r>
                        <a:rPr lang="es" sz="1100">
                          <a:latin typeface="Raleway"/>
                          <a:ea typeface="Raleway"/>
                          <a:cs typeface="Raleway"/>
                          <a:sym typeface="Raleway"/>
                        </a:rPr>
                        <a:t>Karla</a:t>
                      </a:r>
                      <a:endParaRPr sz="1100">
                        <a:latin typeface="Raleway"/>
                        <a:ea typeface="Raleway"/>
                        <a:cs typeface="Raleway"/>
                        <a:sym typeface="Raleway"/>
                      </a:endParaRPr>
                    </a:p>
                  </a:txBody>
                  <a:tcPr marL="91425" marR="91425" marT="91425" marB="91425" anchor="ctr"/>
                </a:tc>
                <a:tc>
                  <a:txBody>
                    <a:bodyPr/>
                    <a:lstStyle/>
                    <a:p>
                      <a:pPr marL="0" lvl="0" indent="0" algn="ctr" rtl="0">
                        <a:spcBef>
                          <a:spcPts val="0"/>
                        </a:spcBef>
                        <a:spcAft>
                          <a:spcPts val="0"/>
                        </a:spcAft>
                        <a:buNone/>
                      </a:pPr>
                      <a:r>
                        <a:rPr lang="es" sz="1100">
                          <a:latin typeface="Raleway"/>
                          <a:ea typeface="Raleway"/>
                          <a:cs typeface="Raleway"/>
                          <a:sym typeface="Raleway"/>
                        </a:rPr>
                        <a:t>Marcela</a:t>
                      </a:r>
                      <a:endParaRPr sz="1100">
                        <a:latin typeface="Raleway"/>
                        <a:ea typeface="Raleway"/>
                        <a:cs typeface="Raleway"/>
                        <a:sym typeface="Raleway"/>
                      </a:endParaRPr>
                    </a:p>
                  </a:txBody>
                  <a:tcPr marL="91425" marR="91425" marT="91425" marB="91425" anchor="ctr"/>
                </a:tc>
                <a:tc>
                  <a:txBody>
                    <a:bodyPr/>
                    <a:lstStyle/>
                    <a:p>
                      <a:pPr marL="0" lvl="0" indent="0" algn="ctr" rtl="0">
                        <a:spcBef>
                          <a:spcPts val="0"/>
                        </a:spcBef>
                        <a:spcAft>
                          <a:spcPts val="0"/>
                        </a:spcAft>
                        <a:buNone/>
                      </a:pPr>
                      <a:r>
                        <a:rPr lang="es" sz="1100">
                          <a:latin typeface="Raleway"/>
                          <a:ea typeface="Raleway"/>
                          <a:cs typeface="Raleway"/>
                          <a:sym typeface="Raleway"/>
                        </a:rPr>
                        <a:t>Duarte</a:t>
                      </a:r>
                      <a:endParaRPr sz="1100">
                        <a:latin typeface="Raleway"/>
                        <a:ea typeface="Raleway"/>
                        <a:cs typeface="Raleway"/>
                        <a:sym typeface="Raleway"/>
                      </a:endParaRPr>
                    </a:p>
                  </a:txBody>
                  <a:tcPr marL="91425" marR="91425" marT="91425" marB="91425" anchor="ctr"/>
                </a:tc>
                <a:tc>
                  <a:txBody>
                    <a:bodyPr/>
                    <a:lstStyle/>
                    <a:p>
                      <a:pPr marL="0" lvl="0" indent="0" algn="ctr" rtl="0">
                        <a:spcBef>
                          <a:spcPts val="0"/>
                        </a:spcBef>
                        <a:spcAft>
                          <a:spcPts val="0"/>
                        </a:spcAft>
                        <a:buNone/>
                      </a:pPr>
                      <a:r>
                        <a:rPr lang="es" sz="1100">
                          <a:latin typeface="Raleway"/>
                          <a:ea typeface="Raleway"/>
                          <a:cs typeface="Raleway"/>
                          <a:sym typeface="Raleway"/>
                        </a:rPr>
                        <a:t>Henao</a:t>
                      </a:r>
                      <a:endParaRPr sz="1100">
                        <a:latin typeface="Raleway"/>
                        <a:ea typeface="Raleway"/>
                        <a:cs typeface="Raleway"/>
                        <a:sym typeface="Raleway"/>
                      </a:endParaRPr>
                    </a:p>
                  </a:txBody>
                  <a:tcPr marL="91425" marR="91425" marT="91425" marB="91425" anchor="ctr"/>
                </a:tc>
                <a:tc>
                  <a:txBody>
                    <a:bodyPr/>
                    <a:lstStyle/>
                    <a:p>
                      <a:pPr marL="0" lvl="0" indent="0" algn="ctr" rtl="0">
                        <a:spcBef>
                          <a:spcPts val="0"/>
                        </a:spcBef>
                        <a:spcAft>
                          <a:spcPts val="0"/>
                        </a:spcAft>
                        <a:buNone/>
                      </a:pPr>
                      <a:r>
                        <a:rPr lang="es" sz="1100">
                          <a:latin typeface="Raleway"/>
                          <a:ea typeface="Raleway"/>
                          <a:cs typeface="Raleway"/>
                          <a:sym typeface="Raleway"/>
                        </a:rPr>
                        <a:t>12/04/1990</a:t>
                      </a:r>
                      <a:endParaRPr sz="1100">
                        <a:latin typeface="Raleway"/>
                        <a:ea typeface="Raleway"/>
                        <a:cs typeface="Raleway"/>
                        <a:sym typeface="Raleway"/>
                      </a:endParaRPr>
                    </a:p>
                  </a:txBody>
                  <a:tcPr marL="91425" marR="91425" marT="91425" marB="91425" anchor="ctr"/>
                </a:tc>
                <a:extLst>
                  <a:ext uri="{0D108BD9-81ED-4DB2-BD59-A6C34878D82A}">
                    <a16:rowId xmlns:a16="http://schemas.microsoft.com/office/drawing/2014/main" val="10002"/>
                  </a:ext>
                </a:extLst>
              </a:tr>
              <a:tr h="348000">
                <a:tc>
                  <a:txBody>
                    <a:bodyPr/>
                    <a:lstStyle/>
                    <a:p>
                      <a:pPr marL="0" lvl="0" indent="0" algn="ctr" rtl="0">
                        <a:spcBef>
                          <a:spcPts val="0"/>
                        </a:spcBef>
                        <a:spcAft>
                          <a:spcPts val="0"/>
                        </a:spcAft>
                        <a:buNone/>
                      </a:pPr>
                      <a:r>
                        <a:rPr lang="es" sz="1100">
                          <a:latin typeface="Raleway"/>
                          <a:ea typeface="Raleway"/>
                          <a:cs typeface="Raleway"/>
                          <a:sym typeface="Raleway"/>
                        </a:rPr>
                        <a:t>2</a:t>
                      </a:r>
                      <a:endParaRPr sz="1100">
                        <a:latin typeface="Raleway"/>
                        <a:ea typeface="Raleway"/>
                        <a:cs typeface="Raleway"/>
                        <a:sym typeface="Raleway"/>
                      </a:endParaRPr>
                    </a:p>
                  </a:txBody>
                  <a:tcPr marL="91425" marR="91425" marT="91425" marB="91425" anchor="ctr"/>
                </a:tc>
                <a:tc>
                  <a:txBody>
                    <a:bodyPr/>
                    <a:lstStyle/>
                    <a:p>
                      <a:pPr marL="0" lvl="0" indent="0" algn="ctr" rtl="0">
                        <a:spcBef>
                          <a:spcPts val="0"/>
                        </a:spcBef>
                        <a:spcAft>
                          <a:spcPts val="0"/>
                        </a:spcAft>
                        <a:buNone/>
                      </a:pPr>
                      <a:r>
                        <a:rPr lang="es" sz="1100">
                          <a:latin typeface="Raleway"/>
                          <a:ea typeface="Raleway"/>
                          <a:cs typeface="Raleway"/>
                          <a:sym typeface="Raleway"/>
                        </a:rPr>
                        <a:t>Josefa</a:t>
                      </a:r>
                      <a:endParaRPr sz="1100">
                        <a:latin typeface="Raleway"/>
                        <a:ea typeface="Raleway"/>
                        <a:cs typeface="Raleway"/>
                        <a:sym typeface="Raleway"/>
                      </a:endParaRPr>
                    </a:p>
                  </a:txBody>
                  <a:tcPr marL="91425" marR="91425" marT="91425" marB="91425" anchor="ctr"/>
                </a:tc>
                <a:tc>
                  <a:txBody>
                    <a:bodyPr/>
                    <a:lstStyle/>
                    <a:p>
                      <a:pPr marL="0" lvl="0" indent="0" algn="ctr" rtl="0">
                        <a:spcBef>
                          <a:spcPts val="0"/>
                        </a:spcBef>
                        <a:spcAft>
                          <a:spcPts val="0"/>
                        </a:spcAft>
                        <a:buNone/>
                      </a:pPr>
                      <a:r>
                        <a:rPr lang="es" sz="1100">
                          <a:latin typeface="Raleway"/>
                          <a:ea typeface="Raleway"/>
                          <a:cs typeface="Raleway"/>
                          <a:sym typeface="Raleway"/>
                        </a:rPr>
                        <a:t>null</a:t>
                      </a:r>
                      <a:endParaRPr sz="1100">
                        <a:latin typeface="Raleway"/>
                        <a:ea typeface="Raleway"/>
                        <a:cs typeface="Raleway"/>
                        <a:sym typeface="Raleway"/>
                      </a:endParaRPr>
                    </a:p>
                  </a:txBody>
                  <a:tcPr marL="91425" marR="91425" marT="91425" marB="91425" anchor="ctr"/>
                </a:tc>
                <a:tc>
                  <a:txBody>
                    <a:bodyPr/>
                    <a:lstStyle/>
                    <a:p>
                      <a:pPr marL="0" lvl="0" indent="0" algn="ctr" rtl="0">
                        <a:spcBef>
                          <a:spcPts val="0"/>
                        </a:spcBef>
                        <a:spcAft>
                          <a:spcPts val="0"/>
                        </a:spcAft>
                        <a:buNone/>
                      </a:pPr>
                      <a:r>
                        <a:rPr lang="es" sz="1100">
                          <a:latin typeface="Raleway"/>
                          <a:ea typeface="Raleway"/>
                          <a:cs typeface="Raleway"/>
                          <a:sym typeface="Raleway"/>
                        </a:rPr>
                        <a:t>Ceballos</a:t>
                      </a:r>
                      <a:endParaRPr sz="1100">
                        <a:latin typeface="Raleway"/>
                        <a:ea typeface="Raleway"/>
                        <a:cs typeface="Raleway"/>
                        <a:sym typeface="Raleway"/>
                      </a:endParaRPr>
                    </a:p>
                  </a:txBody>
                  <a:tcPr marL="91425" marR="91425" marT="91425" marB="91425" anchor="ctr"/>
                </a:tc>
                <a:tc>
                  <a:txBody>
                    <a:bodyPr/>
                    <a:lstStyle/>
                    <a:p>
                      <a:pPr marL="0" lvl="0" indent="0" algn="ctr" rtl="0">
                        <a:spcBef>
                          <a:spcPts val="0"/>
                        </a:spcBef>
                        <a:spcAft>
                          <a:spcPts val="0"/>
                        </a:spcAft>
                        <a:buNone/>
                      </a:pPr>
                      <a:r>
                        <a:rPr lang="es" sz="1100">
                          <a:latin typeface="Raleway"/>
                          <a:ea typeface="Raleway"/>
                          <a:cs typeface="Raleway"/>
                          <a:sym typeface="Raleway"/>
                        </a:rPr>
                        <a:t>Castaño</a:t>
                      </a:r>
                      <a:endParaRPr sz="1100">
                        <a:latin typeface="Raleway"/>
                        <a:ea typeface="Raleway"/>
                        <a:cs typeface="Raleway"/>
                        <a:sym typeface="Raleway"/>
                      </a:endParaRPr>
                    </a:p>
                  </a:txBody>
                  <a:tcPr marL="91425" marR="91425" marT="91425" marB="91425" anchor="ctr"/>
                </a:tc>
                <a:tc>
                  <a:txBody>
                    <a:bodyPr/>
                    <a:lstStyle/>
                    <a:p>
                      <a:pPr marL="0" lvl="0" indent="0" algn="ctr" rtl="0">
                        <a:spcBef>
                          <a:spcPts val="0"/>
                        </a:spcBef>
                        <a:spcAft>
                          <a:spcPts val="0"/>
                        </a:spcAft>
                        <a:buNone/>
                      </a:pPr>
                      <a:r>
                        <a:rPr lang="es" sz="1100">
                          <a:latin typeface="Raleway"/>
                          <a:ea typeface="Raleway"/>
                          <a:cs typeface="Raleway"/>
                          <a:sym typeface="Raleway"/>
                        </a:rPr>
                        <a:t>21/11/1987</a:t>
                      </a:r>
                      <a:endParaRPr sz="1100">
                        <a:latin typeface="Raleway"/>
                        <a:ea typeface="Raleway"/>
                        <a:cs typeface="Raleway"/>
                        <a:sym typeface="Raleway"/>
                      </a:endParaRPr>
                    </a:p>
                  </a:txBody>
                  <a:tcPr marL="91425" marR="91425" marT="91425" marB="91425" anchor="ctr"/>
                </a:tc>
                <a:extLst>
                  <a:ext uri="{0D108BD9-81ED-4DB2-BD59-A6C34878D82A}">
                    <a16:rowId xmlns:a16="http://schemas.microsoft.com/office/drawing/2014/main" val="10003"/>
                  </a:ext>
                </a:extLst>
              </a:tr>
              <a:tr h="348000">
                <a:tc>
                  <a:txBody>
                    <a:bodyPr/>
                    <a:lstStyle/>
                    <a:p>
                      <a:pPr marL="0" lvl="0" indent="0" algn="ctr" rtl="0">
                        <a:spcBef>
                          <a:spcPts val="0"/>
                        </a:spcBef>
                        <a:spcAft>
                          <a:spcPts val="0"/>
                        </a:spcAft>
                        <a:buNone/>
                      </a:pPr>
                      <a:r>
                        <a:rPr lang="es" sz="1100">
                          <a:latin typeface="Raleway"/>
                          <a:ea typeface="Raleway"/>
                          <a:cs typeface="Raleway"/>
                          <a:sym typeface="Raleway"/>
                        </a:rPr>
                        <a:t>3</a:t>
                      </a:r>
                      <a:endParaRPr sz="1100">
                        <a:latin typeface="Raleway"/>
                        <a:ea typeface="Raleway"/>
                        <a:cs typeface="Raleway"/>
                        <a:sym typeface="Raleway"/>
                      </a:endParaRPr>
                    </a:p>
                  </a:txBody>
                  <a:tcPr marL="91425" marR="91425" marT="91425" marB="91425" anchor="ctr"/>
                </a:tc>
                <a:tc>
                  <a:txBody>
                    <a:bodyPr/>
                    <a:lstStyle/>
                    <a:p>
                      <a:pPr marL="0" lvl="0" indent="0" algn="ctr" rtl="0">
                        <a:spcBef>
                          <a:spcPts val="0"/>
                        </a:spcBef>
                        <a:spcAft>
                          <a:spcPts val="0"/>
                        </a:spcAft>
                        <a:buNone/>
                      </a:pPr>
                      <a:r>
                        <a:rPr lang="es" sz="1100">
                          <a:latin typeface="Raleway"/>
                          <a:ea typeface="Raleway"/>
                          <a:cs typeface="Raleway"/>
                          <a:sym typeface="Raleway"/>
                        </a:rPr>
                        <a:t>María</a:t>
                      </a:r>
                      <a:endParaRPr sz="1100">
                        <a:latin typeface="Raleway"/>
                        <a:ea typeface="Raleway"/>
                        <a:cs typeface="Raleway"/>
                        <a:sym typeface="Raleway"/>
                      </a:endParaRPr>
                    </a:p>
                  </a:txBody>
                  <a:tcPr marL="91425" marR="91425" marT="91425" marB="91425" anchor="ctr"/>
                </a:tc>
                <a:tc>
                  <a:txBody>
                    <a:bodyPr/>
                    <a:lstStyle/>
                    <a:p>
                      <a:pPr marL="0" lvl="0" indent="0" algn="ctr" rtl="0">
                        <a:spcBef>
                          <a:spcPts val="0"/>
                        </a:spcBef>
                        <a:spcAft>
                          <a:spcPts val="0"/>
                        </a:spcAft>
                        <a:buNone/>
                      </a:pPr>
                      <a:r>
                        <a:rPr lang="es" sz="1100">
                          <a:latin typeface="Raleway"/>
                          <a:ea typeface="Raleway"/>
                          <a:cs typeface="Raleway"/>
                          <a:sym typeface="Raleway"/>
                        </a:rPr>
                        <a:t>Camila</a:t>
                      </a:r>
                      <a:endParaRPr sz="1100">
                        <a:latin typeface="Raleway"/>
                        <a:ea typeface="Raleway"/>
                        <a:cs typeface="Raleway"/>
                        <a:sym typeface="Raleway"/>
                      </a:endParaRPr>
                    </a:p>
                  </a:txBody>
                  <a:tcPr marL="91425" marR="91425" marT="91425" marB="91425" anchor="ctr"/>
                </a:tc>
                <a:tc>
                  <a:txBody>
                    <a:bodyPr/>
                    <a:lstStyle/>
                    <a:p>
                      <a:pPr marL="0" lvl="0" indent="0" algn="ctr" rtl="0">
                        <a:spcBef>
                          <a:spcPts val="0"/>
                        </a:spcBef>
                        <a:spcAft>
                          <a:spcPts val="0"/>
                        </a:spcAft>
                        <a:buNone/>
                      </a:pPr>
                      <a:r>
                        <a:rPr lang="es" sz="1100">
                          <a:latin typeface="Raleway"/>
                          <a:ea typeface="Raleway"/>
                          <a:cs typeface="Raleway"/>
                          <a:sym typeface="Raleway"/>
                        </a:rPr>
                        <a:t>Ortega</a:t>
                      </a:r>
                      <a:endParaRPr sz="1100">
                        <a:latin typeface="Raleway"/>
                        <a:ea typeface="Raleway"/>
                        <a:cs typeface="Raleway"/>
                        <a:sym typeface="Raleway"/>
                      </a:endParaRPr>
                    </a:p>
                  </a:txBody>
                  <a:tcPr marL="91425" marR="91425" marT="91425" marB="91425" anchor="ctr"/>
                </a:tc>
                <a:tc>
                  <a:txBody>
                    <a:bodyPr/>
                    <a:lstStyle/>
                    <a:p>
                      <a:pPr marL="0" lvl="0" indent="0" algn="ctr" rtl="0">
                        <a:spcBef>
                          <a:spcPts val="0"/>
                        </a:spcBef>
                        <a:spcAft>
                          <a:spcPts val="0"/>
                        </a:spcAft>
                        <a:buNone/>
                      </a:pPr>
                      <a:r>
                        <a:rPr lang="es" sz="1100">
                          <a:latin typeface="Raleway"/>
                          <a:ea typeface="Raleway"/>
                          <a:cs typeface="Raleway"/>
                          <a:sym typeface="Raleway"/>
                        </a:rPr>
                        <a:t>Muñoz</a:t>
                      </a:r>
                      <a:endParaRPr sz="1100">
                        <a:latin typeface="Raleway"/>
                        <a:ea typeface="Raleway"/>
                        <a:cs typeface="Raleway"/>
                        <a:sym typeface="Raleway"/>
                      </a:endParaRPr>
                    </a:p>
                  </a:txBody>
                  <a:tcPr marL="91425" marR="91425" marT="91425" marB="91425" anchor="ctr"/>
                </a:tc>
                <a:tc>
                  <a:txBody>
                    <a:bodyPr/>
                    <a:lstStyle/>
                    <a:p>
                      <a:pPr marL="0" lvl="0" indent="0" algn="ctr" rtl="0">
                        <a:spcBef>
                          <a:spcPts val="0"/>
                        </a:spcBef>
                        <a:spcAft>
                          <a:spcPts val="0"/>
                        </a:spcAft>
                        <a:buNone/>
                      </a:pPr>
                      <a:r>
                        <a:rPr lang="es" sz="1100">
                          <a:latin typeface="Raleway"/>
                          <a:ea typeface="Raleway"/>
                          <a:cs typeface="Raleway"/>
                          <a:sym typeface="Raleway"/>
                        </a:rPr>
                        <a:t>07/01/2000</a:t>
                      </a:r>
                      <a:endParaRPr sz="1100">
                        <a:latin typeface="Raleway"/>
                        <a:ea typeface="Raleway"/>
                        <a:cs typeface="Raleway"/>
                        <a:sym typeface="Raleway"/>
                      </a:endParaRPr>
                    </a:p>
                  </a:txBody>
                  <a:tcPr marL="91425" marR="91425" marT="91425" marB="91425" anchor="ctr"/>
                </a:tc>
                <a:extLst>
                  <a:ext uri="{0D108BD9-81ED-4DB2-BD59-A6C34878D82A}">
                    <a16:rowId xmlns:a16="http://schemas.microsoft.com/office/drawing/2014/main" val="10004"/>
                  </a:ext>
                </a:extLst>
              </a:tr>
            </a:tbl>
          </a:graphicData>
        </a:graphic>
      </p:graphicFrame>
      <p:graphicFrame>
        <p:nvGraphicFramePr>
          <p:cNvPr id="103" name="Google Shape;103;p18"/>
          <p:cNvGraphicFramePr/>
          <p:nvPr/>
        </p:nvGraphicFramePr>
        <p:xfrm>
          <a:off x="512900" y="3123125"/>
          <a:ext cx="8147000" cy="1752450"/>
        </p:xfrm>
        <a:graphic>
          <a:graphicData uri="http://schemas.openxmlformats.org/drawingml/2006/table">
            <a:tbl>
              <a:tblPr>
                <a:noFill/>
                <a:tableStyleId>{DA8704CD-9B22-43E0-8475-B74C5B96B92F}</a:tableStyleId>
              </a:tblPr>
              <a:tblGrid>
                <a:gridCol w="743525">
                  <a:extLst>
                    <a:ext uri="{9D8B030D-6E8A-4147-A177-3AD203B41FA5}">
                      <a16:colId xmlns:a16="http://schemas.microsoft.com/office/drawing/2014/main" val="20000"/>
                    </a:ext>
                  </a:extLst>
                </a:gridCol>
                <a:gridCol w="2190725">
                  <a:extLst>
                    <a:ext uri="{9D8B030D-6E8A-4147-A177-3AD203B41FA5}">
                      <a16:colId xmlns:a16="http://schemas.microsoft.com/office/drawing/2014/main" val="20001"/>
                    </a:ext>
                  </a:extLst>
                </a:gridCol>
                <a:gridCol w="2416550">
                  <a:extLst>
                    <a:ext uri="{9D8B030D-6E8A-4147-A177-3AD203B41FA5}">
                      <a16:colId xmlns:a16="http://schemas.microsoft.com/office/drawing/2014/main" val="20002"/>
                    </a:ext>
                  </a:extLst>
                </a:gridCol>
                <a:gridCol w="2796200">
                  <a:extLst>
                    <a:ext uri="{9D8B030D-6E8A-4147-A177-3AD203B41FA5}">
                      <a16:colId xmlns:a16="http://schemas.microsoft.com/office/drawing/2014/main" val="20003"/>
                    </a:ext>
                  </a:extLst>
                </a:gridCol>
              </a:tblGrid>
              <a:tr h="348000">
                <a:tc>
                  <a:txBody>
                    <a:bodyPr/>
                    <a:lstStyle/>
                    <a:p>
                      <a:pPr marL="0" lvl="0" indent="0" algn="ctr" rtl="0">
                        <a:spcBef>
                          <a:spcPts val="0"/>
                        </a:spcBef>
                        <a:spcAft>
                          <a:spcPts val="0"/>
                        </a:spcAft>
                        <a:buNone/>
                      </a:pPr>
                      <a:r>
                        <a:rPr lang="es" sz="1100">
                          <a:solidFill>
                            <a:schemeClr val="accent2"/>
                          </a:solidFill>
                          <a:latin typeface="Raleway"/>
                          <a:ea typeface="Raleway"/>
                          <a:cs typeface="Raleway"/>
                          <a:sym typeface="Raleway"/>
                        </a:rPr>
                        <a:t>id</a:t>
                      </a:r>
                      <a:endParaRPr sz="1100">
                        <a:solidFill>
                          <a:schemeClr val="accent2"/>
                        </a:solidFill>
                        <a:latin typeface="Raleway"/>
                        <a:ea typeface="Raleway"/>
                        <a:cs typeface="Raleway"/>
                        <a:sym typeface="Raleway"/>
                      </a:endParaRPr>
                    </a:p>
                  </a:txBody>
                  <a:tcPr marL="91425" marR="91425" marT="91425" marB="91425" anchor="ctr">
                    <a:lnL w="9525" cap="flat" cmpd="sng">
                      <a:solidFill>
                        <a:srgbClr val="674EA7"/>
                      </a:solidFill>
                      <a:prstDash val="solid"/>
                      <a:round/>
                      <a:headEnd type="none" w="sm" len="sm"/>
                      <a:tailEnd type="none" w="sm" len="sm"/>
                    </a:lnL>
                    <a:lnR w="9525" cap="flat" cmpd="sng">
                      <a:solidFill>
                        <a:srgbClr val="674EA7"/>
                      </a:solidFill>
                      <a:prstDash val="solid"/>
                      <a:round/>
                      <a:headEnd type="none" w="sm" len="sm"/>
                      <a:tailEnd type="none" w="sm" len="sm"/>
                    </a:lnR>
                    <a:lnT w="9525" cap="flat" cmpd="sng">
                      <a:solidFill>
                        <a:srgbClr val="674EA7"/>
                      </a:solidFill>
                      <a:prstDash val="solid"/>
                      <a:round/>
                      <a:headEnd type="none" w="sm" len="sm"/>
                      <a:tailEnd type="none" w="sm" len="sm"/>
                    </a:lnT>
                    <a:lnB w="9525" cap="flat" cmpd="sng">
                      <a:solidFill>
                        <a:srgbClr val="674EA7"/>
                      </a:solidFill>
                      <a:prstDash val="solid"/>
                      <a:round/>
                      <a:headEnd type="none" w="sm" len="sm"/>
                      <a:tailEnd type="none" w="sm" len="sm"/>
                    </a:lnB>
                    <a:gradFill>
                      <a:gsLst>
                        <a:gs pos="0">
                          <a:srgbClr val="EA8D8D"/>
                        </a:gs>
                        <a:gs pos="100000">
                          <a:srgbClr val="A890FE"/>
                        </a:gs>
                      </a:gsLst>
                      <a:lin ang="5400700" scaled="0"/>
                    </a:gradFill>
                  </a:tcPr>
                </a:tc>
                <a:tc>
                  <a:txBody>
                    <a:bodyPr/>
                    <a:lstStyle/>
                    <a:p>
                      <a:pPr marL="0" lvl="0" indent="0" algn="ctr" rtl="0">
                        <a:spcBef>
                          <a:spcPts val="0"/>
                        </a:spcBef>
                        <a:spcAft>
                          <a:spcPts val="0"/>
                        </a:spcAft>
                        <a:buNone/>
                      </a:pPr>
                      <a:r>
                        <a:rPr lang="es" sz="1100">
                          <a:solidFill>
                            <a:schemeClr val="accent2"/>
                          </a:solidFill>
                          <a:latin typeface="Raleway"/>
                          <a:ea typeface="Raleway"/>
                          <a:cs typeface="Raleway"/>
                          <a:sym typeface="Raleway"/>
                        </a:rPr>
                        <a:t>nombres</a:t>
                      </a:r>
                      <a:endParaRPr sz="1100">
                        <a:solidFill>
                          <a:schemeClr val="accent2"/>
                        </a:solidFill>
                        <a:latin typeface="Raleway"/>
                        <a:ea typeface="Raleway"/>
                        <a:cs typeface="Raleway"/>
                        <a:sym typeface="Raleway"/>
                      </a:endParaRPr>
                    </a:p>
                  </a:txBody>
                  <a:tcPr marL="91425" marR="91425" marT="91425" marB="91425" anchor="ctr">
                    <a:lnL w="9525" cap="flat" cmpd="sng">
                      <a:solidFill>
                        <a:srgbClr val="674EA7"/>
                      </a:solidFill>
                      <a:prstDash val="solid"/>
                      <a:round/>
                      <a:headEnd type="none" w="sm" len="sm"/>
                      <a:tailEnd type="none" w="sm" len="sm"/>
                    </a:lnL>
                    <a:lnR w="9525" cap="flat" cmpd="sng">
                      <a:solidFill>
                        <a:srgbClr val="674EA7"/>
                      </a:solidFill>
                      <a:prstDash val="solid"/>
                      <a:round/>
                      <a:headEnd type="none" w="sm" len="sm"/>
                      <a:tailEnd type="none" w="sm" len="sm"/>
                    </a:lnR>
                    <a:lnT w="9525" cap="flat" cmpd="sng">
                      <a:solidFill>
                        <a:srgbClr val="674EA7"/>
                      </a:solidFill>
                      <a:prstDash val="solid"/>
                      <a:round/>
                      <a:headEnd type="none" w="sm" len="sm"/>
                      <a:tailEnd type="none" w="sm" len="sm"/>
                    </a:lnT>
                    <a:lnB w="9525" cap="flat" cmpd="sng">
                      <a:solidFill>
                        <a:srgbClr val="674EA7"/>
                      </a:solidFill>
                      <a:prstDash val="solid"/>
                      <a:round/>
                      <a:headEnd type="none" w="sm" len="sm"/>
                      <a:tailEnd type="none" w="sm" len="sm"/>
                    </a:lnB>
                    <a:gradFill>
                      <a:gsLst>
                        <a:gs pos="0">
                          <a:srgbClr val="EA8D8D"/>
                        </a:gs>
                        <a:gs pos="100000">
                          <a:srgbClr val="A890FE"/>
                        </a:gs>
                      </a:gsLst>
                      <a:lin ang="5400700" scaled="0"/>
                    </a:gradFill>
                  </a:tcPr>
                </a:tc>
                <a:tc>
                  <a:txBody>
                    <a:bodyPr/>
                    <a:lstStyle/>
                    <a:p>
                      <a:pPr marL="0" lvl="0" indent="0" algn="ctr" rtl="0">
                        <a:spcBef>
                          <a:spcPts val="0"/>
                        </a:spcBef>
                        <a:spcAft>
                          <a:spcPts val="0"/>
                        </a:spcAft>
                        <a:buNone/>
                      </a:pPr>
                      <a:r>
                        <a:rPr lang="es" sz="1100">
                          <a:solidFill>
                            <a:schemeClr val="accent2"/>
                          </a:solidFill>
                          <a:latin typeface="Raleway"/>
                          <a:ea typeface="Raleway"/>
                          <a:cs typeface="Raleway"/>
                          <a:sym typeface="Raleway"/>
                        </a:rPr>
                        <a:t>apellidos</a:t>
                      </a:r>
                      <a:endParaRPr sz="1100">
                        <a:solidFill>
                          <a:schemeClr val="accent2"/>
                        </a:solidFill>
                        <a:latin typeface="Raleway"/>
                        <a:ea typeface="Raleway"/>
                        <a:cs typeface="Raleway"/>
                        <a:sym typeface="Raleway"/>
                      </a:endParaRPr>
                    </a:p>
                  </a:txBody>
                  <a:tcPr marL="91425" marR="91425" marT="91425" marB="91425" anchor="ctr">
                    <a:lnL w="9525" cap="flat" cmpd="sng">
                      <a:solidFill>
                        <a:srgbClr val="674EA7"/>
                      </a:solidFill>
                      <a:prstDash val="solid"/>
                      <a:round/>
                      <a:headEnd type="none" w="sm" len="sm"/>
                      <a:tailEnd type="none" w="sm" len="sm"/>
                    </a:lnL>
                    <a:lnR w="9525" cap="flat" cmpd="sng">
                      <a:solidFill>
                        <a:srgbClr val="674EA7"/>
                      </a:solidFill>
                      <a:prstDash val="solid"/>
                      <a:round/>
                      <a:headEnd type="none" w="sm" len="sm"/>
                      <a:tailEnd type="none" w="sm" len="sm"/>
                    </a:lnR>
                    <a:lnT w="9525" cap="flat" cmpd="sng">
                      <a:solidFill>
                        <a:srgbClr val="674EA7"/>
                      </a:solidFill>
                      <a:prstDash val="solid"/>
                      <a:round/>
                      <a:headEnd type="none" w="sm" len="sm"/>
                      <a:tailEnd type="none" w="sm" len="sm"/>
                    </a:lnT>
                    <a:lnB w="9525" cap="flat" cmpd="sng">
                      <a:solidFill>
                        <a:srgbClr val="674EA7"/>
                      </a:solidFill>
                      <a:prstDash val="solid"/>
                      <a:round/>
                      <a:headEnd type="none" w="sm" len="sm"/>
                      <a:tailEnd type="none" w="sm" len="sm"/>
                    </a:lnB>
                    <a:gradFill>
                      <a:gsLst>
                        <a:gs pos="0">
                          <a:srgbClr val="EA8D8D"/>
                        </a:gs>
                        <a:gs pos="100000">
                          <a:srgbClr val="A890FE"/>
                        </a:gs>
                      </a:gsLst>
                      <a:lin ang="5400700" scaled="0"/>
                    </a:gradFill>
                  </a:tcPr>
                </a:tc>
                <a:tc>
                  <a:txBody>
                    <a:bodyPr/>
                    <a:lstStyle/>
                    <a:p>
                      <a:pPr marL="0" lvl="0" indent="0" algn="ctr" rtl="0">
                        <a:spcBef>
                          <a:spcPts val="0"/>
                        </a:spcBef>
                        <a:spcAft>
                          <a:spcPts val="0"/>
                        </a:spcAft>
                        <a:buNone/>
                      </a:pPr>
                      <a:r>
                        <a:rPr lang="es" sz="1100">
                          <a:solidFill>
                            <a:schemeClr val="accent2"/>
                          </a:solidFill>
                          <a:latin typeface="Raleway"/>
                          <a:ea typeface="Raleway"/>
                          <a:cs typeface="Raleway"/>
                          <a:sym typeface="Raleway"/>
                        </a:rPr>
                        <a:t>fecha_nacimiento</a:t>
                      </a:r>
                      <a:endParaRPr sz="1100">
                        <a:solidFill>
                          <a:schemeClr val="accent2"/>
                        </a:solidFill>
                        <a:latin typeface="Raleway"/>
                        <a:ea typeface="Raleway"/>
                        <a:cs typeface="Raleway"/>
                        <a:sym typeface="Raleway"/>
                      </a:endParaRPr>
                    </a:p>
                  </a:txBody>
                  <a:tcPr marL="91425" marR="91425" marT="91425" marB="91425" anchor="ctr">
                    <a:lnL w="9525" cap="flat" cmpd="sng">
                      <a:solidFill>
                        <a:srgbClr val="674EA7"/>
                      </a:solidFill>
                      <a:prstDash val="solid"/>
                      <a:round/>
                      <a:headEnd type="none" w="sm" len="sm"/>
                      <a:tailEnd type="none" w="sm" len="sm"/>
                    </a:lnL>
                    <a:lnR w="9525" cap="flat" cmpd="sng">
                      <a:solidFill>
                        <a:srgbClr val="674EA7"/>
                      </a:solidFill>
                      <a:prstDash val="solid"/>
                      <a:round/>
                      <a:headEnd type="none" w="sm" len="sm"/>
                      <a:tailEnd type="none" w="sm" len="sm"/>
                    </a:lnR>
                    <a:lnT w="9525" cap="flat" cmpd="sng">
                      <a:solidFill>
                        <a:srgbClr val="674EA7"/>
                      </a:solidFill>
                      <a:prstDash val="solid"/>
                      <a:round/>
                      <a:headEnd type="none" w="sm" len="sm"/>
                      <a:tailEnd type="none" w="sm" len="sm"/>
                    </a:lnT>
                    <a:lnB w="9525" cap="flat" cmpd="sng">
                      <a:solidFill>
                        <a:srgbClr val="674EA7"/>
                      </a:solidFill>
                      <a:prstDash val="solid"/>
                      <a:round/>
                      <a:headEnd type="none" w="sm" len="sm"/>
                      <a:tailEnd type="none" w="sm" len="sm"/>
                    </a:lnB>
                    <a:gradFill>
                      <a:gsLst>
                        <a:gs pos="0">
                          <a:srgbClr val="EA8D8D"/>
                        </a:gs>
                        <a:gs pos="100000">
                          <a:srgbClr val="A890FE"/>
                        </a:gs>
                      </a:gsLst>
                      <a:lin ang="5400700" scaled="0"/>
                    </a:gradFill>
                  </a:tcPr>
                </a:tc>
                <a:extLst>
                  <a:ext uri="{0D108BD9-81ED-4DB2-BD59-A6C34878D82A}">
                    <a16:rowId xmlns:a16="http://schemas.microsoft.com/office/drawing/2014/main" val="10000"/>
                  </a:ext>
                </a:extLst>
              </a:tr>
              <a:tr h="348000">
                <a:tc>
                  <a:txBody>
                    <a:bodyPr/>
                    <a:lstStyle/>
                    <a:p>
                      <a:pPr marL="0" lvl="0" indent="0" algn="ctr" rtl="0">
                        <a:spcBef>
                          <a:spcPts val="0"/>
                        </a:spcBef>
                        <a:spcAft>
                          <a:spcPts val="0"/>
                        </a:spcAft>
                        <a:buNone/>
                      </a:pPr>
                      <a:r>
                        <a:rPr lang="es" sz="1100">
                          <a:latin typeface="Raleway"/>
                          <a:ea typeface="Raleway"/>
                          <a:cs typeface="Raleway"/>
                          <a:sym typeface="Raleway"/>
                        </a:rPr>
                        <a:t>0</a:t>
                      </a:r>
                      <a:endParaRPr sz="1100">
                        <a:latin typeface="Raleway"/>
                        <a:ea typeface="Raleway"/>
                        <a:cs typeface="Raleway"/>
                        <a:sym typeface="Raleway"/>
                      </a:endParaRPr>
                    </a:p>
                  </a:txBody>
                  <a:tcPr marL="91425" marR="91425" marT="91425" marB="91425" anchor="ctr">
                    <a:lnT w="9525" cap="flat" cmpd="sng">
                      <a:solidFill>
                        <a:srgbClr val="674EA7"/>
                      </a:solidFill>
                      <a:prstDash val="solid"/>
                      <a:round/>
                      <a:headEnd type="none" w="sm" len="sm"/>
                      <a:tailEnd type="none" w="sm" len="sm"/>
                    </a:lnT>
                  </a:tcPr>
                </a:tc>
                <a:tc>
                  <a:txBody>
                    <a:bodyPr/>
                    <a:lstStyle/>
                    <a:p>
                      <a:pPr marL="0" lvl="0" indent="0" algn="ctr" rtl="0">
                        <a:spcBef>
                          <a:spcPts val="0"/>
                        </a:spcBef>
                        <a:spcAft>
                          <a:spcPts val="0"/>
                        </a:spcAft>
                        <a:buNone/>
                      </a:pPr>
                      <a:r>
                        <a:rPr lang="es" sz="1100">
                          <a:latin typeface="Raleway"/>
                          <a:ea typeface="Raleway"/>
                          <a:cs typeface="Raleway"/>
                          <a:sym typeface="Raleway"/>
                        </a:rPr>
                        <a:t>Jorge Ignacio</a:t>
                      </a:r>
                      <a:endParaRPr sz="1100">
                        <a:latin typeface="Raleway"/>
                        <a:ea typeface="Raleway"/>
                        <a:cs typeface="Raleway"/>
                        <a:sym typeface="Raleway"/>
                      </a:endParaRPr>
                    </a:p>
                  </a:txBody>
                  <a:tcPr marL="91425" marR="91425" marT="91425" marB="91425" anchor="ctr">
                    <a:lnT w="9525" cap="flat" cmpd="sng">
                      <a:solidFill>
                        <a:srgbClr val="674EA7"/>
                      </a:solidFill>
                      <a:prstDash val="solid"/>
                      <a:round/>
                      <a:headEnd type="none" w="sm" len="sm"/>
                      <a:tailEnd type="none" w="sm" len="sm"/>
                    </a:lnT>
                  </a:tcPr>
                </a:tc>
                <a:tc>
                  <a:txBody>
                    <a:bodyPr/>
                    <a:lstStyle/>
                    <a:p>
                      <a:pPr marL="0" lvl="0" indent="0" algn="ctr" rtl="0">
                        <a:spcBef>
                          <a:spcPts val="0"/>
                        </a:spcBef>
                        <a:spcAft>
                          <a:spcPts val="0"/>
                        </a:spcAft>
                        <a:buNone/>
                      </a:pPr>
                      <a:r>
                        <a:rPr lang="es" sz="1100">
                          <a:latin typeface="Raleway"/>
                          <a:ea typeface="Raleway"/>
                          <a:cs typeface="Raleway"/>
                          <a:sym typeface="Raleway"/>
                        </a:rPr>
                        <a:t>Chavarro Melendez</a:t>
                      </a:r>
                      <a:endParaRPr sz="1100">
                        <a:latin typeface="Raleway"/>
                        <a:ea typeface="Raleway"/>
                        <a:cs typeface="Raleway"/>
                        <a:sym typeface="Raleway"/>
                      </a:endParaRPr>
                    </a:p>
                  </a:txBody>
                  <a:tcPr marL="91425" marR="91425" marT="91425" marB="91425" anchor="ctr">
                    <a:lnT w="9525" cap="flat" cmpd="sng">
                      <a:solidFill>
                        <a:srgbClr val="674EA7"/>
                      </a:solidFill>
                      <a:prstDash val="solid"/>
                      <a:round/>
                      <a:headEnd type="none" w="sm" len="sm"/>
                      <a:tailEnd type="none" w="sm" len="sm"/>
                    </a:lnT>
                  </a:tcPr>
                </a:tc>
                <a:tc>
                  <a:txBody>
                    <a:bodyPr/>
                    <a:lstStyle/>
                    <a:p>
                      <a:pPr marL="0" lvl="0" indent="0" algn="ctr" rtl="0">
                        <a:spcBef>
                          <a:spcPts val="0"/>
                        </a:spcBef>
                        <a:spcAft>
                          <a:spcPts val="0"/>
                        </a:spcAft>
                        <a:buNone/>
                      </a:pPr>
                      <a:r>
                        <a:rPr lang="es" sz="1100">
                          <a:latin typeface="Raleway"/>
                          <a:ea typeface="Raleway"/>
                          <a:cs typeface="Raleway"/>
                          <a:sym typeface="Raleway"/>
                        </a:rPr>
                        <a:t>04/09/2000</a:t>
                      </a:r>
                      <a:endParaRPr sz="1100">
                        <a:latin typeface="Raleway"/>
                        <a:ea typeface="Raleway"/>
                        <a:cs typeface="Raleway"/>
                        <a:sym typeface="Raleway"/>
                      </a:endParaRPr>
                    </a:p>
                  </a:txBody>
                  <a:tcPr marL="91425" marR="91425" marT="91425" marB="91425" anchor="ctr">
                    <a:lnT w="9525" cap="flat" cmpd="sng">
                      <a:solidFill>
                        <a:srgbClr val="674EA7"/>
                      </a:solidFill>
                      <a:prstDash val="solid"/>
                      <a:round/>
                      <a:headEnd type="none" w="sm" len="sm"/>
                      <a:tailEnd type="none" w="sm" len="sm"/>
                    </a:lnT>
                  </a:tcPr>
                </a:tc>
                <a:extLst>
                  <a:ext uri="{0D108BD9-81ED-4DB2-BD59-A6C34878D82A}">
                    <a16:rowId xmlns:a16="http://schemas.microsoft.com/office/drawing/2014/main" val="10001"/>
                  </a:ext>
                </a:extLst>
              </a:tr>
              <a:tr h="348000">
                <a:tc>
                  <a:txBody>
                    <a:bodyPr/>
                    <a:lstStyle/>
                    <a:p>
                      <a:pPr marL="0" lvl="0" indent="0" algn="ctr" rtl="0">
                        <a:spcBef>
                          <a:spcPts val="0"/>
                        </a:spcBef>
                        <a:spcAft>
                          <a:spcPts val="0"/>
                        </a:spcAft>
                        <a:buNone/>
                      </a:pPr>
                      <a:r>
                        <a:rPr lang="es" sz="1100">
                          <a:latin typeface="Raleway"/>
                          <a:ea typeface="Raleway"/>
                          <a:cs typeface="Raleway"/>
                          <a:sym typeface="Raleway"/>
                        </a:rPr>
                        <a:t>1</a:t>
                      </a:r>
                      <a:endParaRPr sz="1100">
                        <a:latin typeface="Raleway"/>
                        <a:ea typeface="Raleway"/>
                        <a:cs typeface="Raleway"/>
                        <a:sym typeface="Raleway"/>
                      </a:endParaRPr>
                    </a:p>
                  </a:txBody>
                  <a:tcPr marL="91425" marR="91425" marT="91425" marB="91425" anchor="ctr"/>
                </a:tc>
                <a:tc>
                  <a:txBody>
                    <a:bodyPr/>
                    <a:lstStyle/>
                    <a:p>
                      <a:pPr marL="0" lvl="0" indent="0" algn="ctr" rtl="0">
                        <a:spcBef>
                          <a:spcPts val="0"/>
                        </a:spcBef>
                        <a:spcAft>
                          <a:spcPts val="0"/>
                        </a:spcAft>
                        <a:buNone/>
                      </a:pPr>
                      <a:r>
                        <a:rPr lang="es" sz="1100">
                          <a:latin typeface="Raleway"/>
                          <a:ea typeface="Raleway"/>
                          <a:cs typeface="Raleway"/>
                          <a:sym typeface="Raleway"/>
                        </a:rPr>
                        <a:t>Karla Marcela</a:t>
                      </a:r>
                      <a:endParaRPr sz="1100">
                        <a:latin typeface="Raleway"/>
                        <a:ea typeface="Raleway"/>
                        <a:cs typeface="Raleway"/>
                        <a:sym typeface="Raleway"/>
                      </a:endParaRPr>
                    </a:p>
                  </a:txBody>
                  <a:tcPr marL="91425" marR="91425" marT="91425" marB="91425" anchor="ctr"/>
                </a:tc>
                <a:tc>
                  <a:txBody>
                    <a:bodyPr/>
                    <a:lstStyle/>
                    <a:p>
                      <a:pPr marL="0" lvl="0" indent="0" algn="ctr" rtl="0">
                        <a:spcBef>
                          <a:spcPts val="0"/>
                        </a:spcBef>
                        <a:spcAft>
                          <a:spcPts val="0"/>
                        </a:spcAft>
                        <a:buNone/>
                      </a:pPr>
                      <a:r>
                        <a:rPr lang="es" sz="1100">
                          <a:latin typeface="Raleway"/>
                          <a:ea typeface="Raleway"/>
                          <a:cs typeface="Raleway"/>
                          <a:sym typeface="Raleway"/>
                        </a:rPr>
                        <a:t>Duarte Henao</a:t>
                      </a:r>
                      <a:endParaRPr sz="1100">
                        <a:latin typeface="Raleway"/>
                        <a:ea typeface="Raleway"/>
                        <a:cs typeface="Raleway"/>
                        <a:sym typeface="Raleway"/>
                      </a:endParaRPr>
                    </a:p>
                  </a:txBody>
                  <a:tcPr marL="91425" marR="91425" marT="91425" marB="91425" anchor="ctr"/>
                </a:tc>
                <a:tc>
                  <a:txBody>
                    <a:bodyPr/>
                    <a:lstStyle/>
                    <a:p>
                      <a:pPr marL="0" lvl="0" indent="0" algn="ctr" rtl="0">
                        <a:spcBef>
                          <a:spcPts val="0"/>
                        </a:spcBef>
                        <a:spcAft>
                          <a:spcPts val="0"/>
                        </a:spcAft>
                        <a:buNone/>
                      </a:pPr>
                      <a:r>
                        <a:rPr lang="es" sz="1100">
                          <a:latin typeface="Raleway"/>
                          <a:ea typeface="Raleway"/>
                          <a:cs typeface="Raleway"/>
                          <a:sym typeface="Raleway"/>
                        </a:rPr>
                        <a:t>12/04/1990</a:t>
                      </a:r>
                      <a:endParaRPr sz="1100">
                        <a:latin typeface="Raleway"/>
                        <a:ea typeface="Raleway"/>
                        <a:cs typeface="Raleway"/>
                        <a:sym typeface="Raleway"/>
                      </a:endParaRPr>
                    </a:p>
                  </a:txBody>
                  <a:tcPr marL="91425" marR="91425" marT="91425" marB="91425" anchor="ctr"/>
                </a:tc>
                <a:extLst>
                  <a:ext uri="{0D108BD9-81ED-4DB2-BD59-A6C34878D82A}">
                    <a16:rowId xmlns:a16="http://schemas.microsoft.com/office/drawing/2014/main" val="10002"/>
                  </a:ext>
                </a:extLst>
              </a:tr>
              <a:tr h="348000">
                <a:tc>
                  <a:txBody>
                    <a:bodyPr/>
                    <a:lstStyle/>
                    <a:p>
                      <a:pPr marL="0" lvl="0" indent="0" algn="ctr" rtl="0">
                        <a:spcBef>
                          <a:spcPts val="0"/>
                        </a:spcBef>
                        <a:spcAft>
                          <a:spcPts val="0"/>
                        </a:spcAft>
                        <a:buNone/>
                      </a:pPr>
                      <a:r>
                        <a:rPr lang="es" sz="1100">
                          <a:latin typeface="Raleway"/>
                          <a:ea typeface="Raleway"/>
                          <a:cs typeface="Raleway"/>
                          <a:sym typeface="Raleway"/>
                        </a:rPr>
                        <a:t>2</a:t>
                      </a:r>
                      <a:endParaRPr sz="1100">
                        <a:latin typeface="Raleway"/>
                        <a:ea typeface="Raleway"/>
                        <a:cs typeface="Raleway"/>
                        <a:sym typeface="Raleway"/>
                      </a:endParaRPr>
                    </a:p>
                  </a:txBody>
                  <a:tcPr marL="91425" marR="91425" marT="91425" marB="91425" anchor="ctr"/>
                </a:tc>
                <a:tc>
                  <a:txBody>
                    <a:bodyPr/>
                    <a:lstStyle/>
                    <a:p>
                      <a:pPr marL="0" lvl="0" indent="0" algn="ctr" rtl="0">
                        <a:spcBef>
                          <a:spcPts val="0"/>
                        </a:spcBef>
                        <a:spcAft>
                          <a:spcPts val="0"/>
                        </a:spcAft>
                        <a:buNone/>
                      </a:pPr>
                      <a:r>
                        <a:rPr lang="es" sz="1100">
                          <a:latin typeface="Raleway"/>
                          <a:ea typeface="Raleway"/>
                          <a:cs typeface="Raleway"/>
                          <a:sym typeface="Raleway"/>
                        </a:rPr>
                        <a:t>Josefa</a:t>
                      </a:r>
                      <a:endParaRPr sz="1100">
                        <a:latin typeface="Raleway"/>
                        <a:ea typeface="Raleway"/>
                        <a:cs typeface="Raleway"/>
                        <a:sym typeface="Raleway"/>
                      </a:endParaRPr>
                    </a:p>
                  </a:txBody>
                  <a:tcPr marL="91425" marR="91425" marT="91425" marB="91425" anchor="ctr"/>
                </a:tc>
                <a:tc>
                  <a:txBody>
                    <a:bodyPr/>
                    <a:lstStyle/>
                    <a:p>
                      <a:pPr marL="0" lvl="0" indent="0" algn="ctr" rtl="0">
                        <a:spcBef>
                          <a:spcPts val="0"/>
                        </a:spcBef>
                        <a:spcAft>
                          <a:spcPts val="0"/>
                        </a:spcAft>
                        <a:buNone/>
                      </a:pPr>
                      <a:r>
                        <a:rPr lang="es" sz="1100">
                          <a:latin typeface="Raleway"/>
                          <a:ea typeface="Raleway"/>
                          <a:cs typeface="Raleway"/>
                          <a:sym typeface="Raleway"/>
                        </a:rPr>
                        <a:t>Ceballos Castaño</a:t>
                      </a:r>
                      <a:endParaRPr sz="1100">
                        <a:latin typeface="Raleway"/>
                        <a:ea typeface="Raleway"/>
                        <a:cs typeface="Raleway"/>
                        <a:sym typeface="Raleway"/>
                      </a:endParaRPr>
                    </a:p>
                  </a:txBody>
                  <a:tcPr marL="91425" marR="91425" marT="91425" marB="91425" anchor="ctr"/>
                </a:tc>
                <a:tc>
                  <a:txBody>
                    <a:bodyPr/>
                    <a:lstStyle/>
                    <a:p>
                      <a:pPr marL="0" lvl="0" indent="0" algn="ctr" rtl="0">
                        <a:spcBef>
                          <a:spcPts val="0"/>
                        </a:spcBef>
                        <a:spcAft>
                          <a:spcPts val="0"/>
                        </a:spcAft>
                        <a:buNone/>
                      </a:pPr>
                      <a:r>
                        <a:rPr lang="es" sz="1100">
                          <a:latin typeface="Raleway"/>
                          <a:ea typeface="Raleway"/>
                          <a:cs typeface="Raleway"/>
                          <a:sym typeface="Raleway"/>
                        </a:rPr>
                        <a:t>21/11/1987</a:t>
                      </a:r>
                      <a:endParaRPr sz="1100">
                        <a:latin typeface="Raleway"/>
                        <a:ea typeface="Raleway"/>
                        <a:cs typeface="Raleway"/>
                        <a:sym typeface="Raleway"/>
                      </a:endParaRPr>
                    </a:p>
                  </a:txBody>
                  <a:tcPr marL="91425" marR="91425" marT="91425" marB="91425" anchor="ctr"/>
                </a:tc>
                <a:extLst>
                  <a:ext uri="{0D108BD9-81ED-4DB2-BD59-A6C34878D82A}">
                    <a16:rowId xmlns:a16="http://schemas.microsoft.com/office/drawing/2014/main" val="10003"/>
                  </a:ext>
                </a:extLst>
              </a:tr>
              <a:tr h="348000">
                <a:tc>
                  <a:txBody>
                    <a:bodyPr/>
                    <a:lstStyle/>
                    <a:p>
                      <a:pPr marL="0" lvl="0" indent="0" algn="ctr" rtl="0">
                        <a:spcBef>
                          <a:spcPts val="0"/>
                        </a:spcBef>
                        <a:spcAft>
                          <a:spcPts val="0"/>
                        </a:spcAft>
                        <a:buNone/>
                      </a:pPr>
                      <a:r>
                        <a:rPr lang="es" sz="1100">
                          <a:latin typeface="Raleway"/>
                          <a:ea typeface="Raleway"/>
                          <a:cs typeface="Raleway"/>
                          <a:sym typeface="Raleway"/>
                        </a:rPr>
                        <a:t>3</a:t>
                      </a:r>
                      <a:endParaRPr sz="1100">
                        <a:latin typeface="Raleway"/>
                        <a:ea typeface="Raleway"/>
                        <a:cs typeface="Raleway"/>
                        <a:sym typeface="Raleway"/>
                      </a:endParaRPr>
                    </a:p>
                  </a:txBody>
                  <a:tcPr marL="91425" marR="91425" marT="91425" marB="91425" anchor="ctr"/>
                </a:tc>
                <a:tc>
                  <a:txBody>
                    <a:bodyPr/>
                    <a:lstStyle/>
                    <a:p>
                      <a:pPr marL="0" lvl="0" indent="0" algn="ctr" rtl="0">
                        <a:spcBef>
                          <a:spcPts val="0"/>
                        </a:spcBef>
                        <a:spcAft>
                          <a:spcPts val="0"/>
                        </a:spcAft>
                        <a:buNone/>
                      </a:pPr>
                      <a:r>
                        <a:rPr lang="es" sz="1100">
                          <a:latin typeface="Raleway"/>
                          <a:ea typeface="Raleway"/>
                          <a:cs typeface="Raleway"/>
                          <a:sym typeface="Raleway"/>
                        </a:rPr>
                        <a:t>María Camila</a:t>
                      </a:r>
                      <a:endParaRPr sz="1100">
                        <a:latin typeface="Raleway"/>
                        <a:ea typeface="Raleway"/>
                        <a:cs typeface="Raleway"/>
                        <a:sym typeface="Raleway"/>
                      </a:endParaRPr>
                    </a:p>
                  </a:txBody>
                  <a:tcPr marL="91425" marR="91425" marT="91425" marB="91425" anchor="ctr"/>
                </a:tc>
                <a:tc>
                  <a:txBody>
                    <a:bodyPr/>
                    <a:lstStyle/>
                    <a:p>
                      <a:pPr marL="0" lvl="0" indent="0" algn="ctr" rtl="0">
                        <a:spcBef>
                          <a:spcPts val="0"/>
                        </a:spcBef>
                        <a:spcAft>
                          <a:spcPts val="0"/>
                        </a:spcAft>
                        <a:buNone/>
                      </a:pPr>
                      <a:r>
                        <a:rPr lang="es" sz="1100">
                          <a:latin typeface="Raleway"/>
                          <a:ea typeface="Raleway"/>
                          <a:cs typeface="Raleway"/>
                          <a:sym typeface="Raleway"/>
                        </a:rPr>
                        <a:t>Ortega Muñoz</a:t>
                      </a:r>
                      <a:endParaRPr sz="1100">
                        <a:latin typeface="Raleway"/>
                        <a:ea typeface="Raleway"/>
                        <a:cs typeface="Raleway"/>
                        <a:sym typeface="Raleway"/>
                      </a:endParaRPr>
                    </a:p>
                  </a:txBody>
                  <a:tcPr marL="91425" marR="91425" marT="91425" marB="91425" anchor="ctr"/>
                </a:tc>
                <a:tc>
                  <a:txBody>
                    <a:bodyPr/>
                    <a:lstStyle/>
                    <a:p>
                      <a:pPr marL="0" lvl="0" indent="0" algn="ctr" rtl="0">
                        <a:spcBef>
                          <a:spcPts val="0"/>
                        </a:spcBef>
                        <a:spcAft>
                          <a:spcPts val="0"/>
                        </a:spcAft>
                        <a:buNone/>
                      </a:pPr>
                      <a:r>
                        <a:rPr lang="es" sz="1100">
                          <a:latin typeface="Raleway"/>
                          <a:ea typeface="Raleway"/>
                          <a:cs typeface="Raleway"/>
                          <a:sym typeface="Raleway"/>
                        </a:rPr>
                        <a:t>07/01/2000</a:t>
                      </a:r>
                      <a:endParaRPr sz="1100">
                        <a:latin typeface="Raleway"/>
                        <a:ea typeface="Raleway"/>
                        <a:cs typeface="Raleway"/>
                        <a:sym typeface="Raleway"/>
                      </a:endParaRPr>
                    </a:p>
                  </a:txBody>
                  <a:tcPr marL="91425" marR="91425" marT="91425" marB="91425" anchor="ctr"/>
                </a:tc>
                <a:extLst>
                  <a:ext uri="{0D108BD9-81ED-4DB2-BD59-A6C34878D82A}">
                    <a16:rowId xmlns:a16="http://schemas.microsoft.com/office/drawing/2014/main" val="10004"/>
                  </a:ext>
                </a:extLst>
              </a:tr>
            </a:tbl>
          </a:graphicData>
        </a:graphic>
      </p:graphicFrame>
      <p:sp>
        <p:nvSpPr>
          <p:cNvPr id="104" name="Google Shape;104;p18"/>
          <p:cNvSpPr txBox="1"/>
          <p:nvPr/>
        </p:nvSpPr>
        <p:spPr>
          <a:xfrm>
            <a:off x="453900" y="674500"/>
            <a:ext cx="3778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a:latin typeface="Raleway"/>
                <a:ea typeface="Raleway"/>
                <a:cs typeface="Raleway"/>
                <a:sym typeface="Raleway"/>
              </a:rPr>
              <a:t>¿Cuál tabla está normalizada y cuál no?</a:t>
            </a:r>
            <a:endParaRPr>
              <a:latin typeface="Raleway"/>
              <a:ea typeface="Raleway"/>
              <a:cs typeface="Raleway"/>
              <a:sym typeface="Raleway"/>
            </a:endParaRPr>
          </a:p>
        </p:txBody>
      </p:sp>
      <p:sp>
        <p:nvSpPr>
          <p:cNvPr id="105" name="Google Shape;105;p18"/>
          <p:cNvSpPr/>
          <p:nvPr/>
        </p:nvSpPr>
        <p:spPr>
          <a:xfrm>
            <a:off x="53700" y="1874800"/>
            <a:ext cx="400200" cy="400200"/>
          </a:xfrm>
          <a:prstGeom prst="ellipse">
            <a:avLst/>
          </a:prstGeom>
          <a:solidFill>
            <a:srgbClr val="E0666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
                <a:solidFill>
                  <a:schemeClr val="lt1"/>
                </a:solidFill>
                <a:latin typeface="Raleway Black"/>
                <a:ea typeface="Raleway Black"/>
                <a:cs typeface="Raleway Black"/>
                <a:sym typeface="Raleway Black"/>
              </a:rPr>
              <a:t>1</a:t>
            </a:r>
            <a:endParaRPr>
              <a:solidFill>
                <a:schemeClr val="lt1"/>
              </a:solidFill>
              <a:latin typeface="Raleway Black"/>
              <a:ea typeface="Raleway Black"/>
              <a:cs typeface="Raleway Black"/>
              <a:sym typeface="Raleway Black"/>
            </a:endParaRPr>
          </a:p>
        </p:txBody>
      </p:sp>
      <p:sp>
        <p:nvSpPr>
          <p:cNvPr id="106" name="Google Shape;106;p18"/>
          <p:cNvSpPr/>
          <p:nvPr/>
        </p:nvSpPr>
        <p:spPr>
          <a:xfrm>
            <a:off x="53700" y="3878775"/>
            <a:ext cx="400200" cy="400200"/>
          </a:xfrm>
          <a:prstGeom prst="ellipse">
            <a:avLst/>
          </a:prstGeom>
          <a:solidFill>
            <a:srgbClr val="E0666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
                <a:solidFill>
                  <a:schemeClr val="lt1"/>
                </a:solidFill>
                <a:latin typeface="Raleway Black"/>
                <a:ea typeface="Raleway Black"/>
                <a:cs typeface="Raleway Black"/>
                <a:sym typeface="Raleway Black"/>
              </a:rPr>
              <a:t>2</a:t>
            </a:r>
            <a:endParaRPr>
              <a:solidFill>
                <a:schemeClr val="lt1"/>
              </a:solidFill>
              <a:latin typeface="Raleway Black"/>
              <a:ea typeface="Raleway Black"/>
              <a:cs typeface="Raleway Black"/>
              <a:sym typeface="Raleway Black"/>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19"/>
          <p:cNvSpPr/>
          <p:nvPr/>
        </p:nvSpPr>
        <p:spPr>
          <a:xfrm>
            <a:off x="4776175" y="-27850"/>
            <a:ext cx="572700" cy="572700"/>
          </a:xfrm>
          <a:prstGeom prst="round2DiagRect">
            <a:avLst>
              <a:gd name="adj1" fmla="val 50000"/>
              <a:gd name="adj2" fmla="val 0"/>
            </a:avLst>
          </a:prstGeom>
          <a:gradFill>
            <a:gsLst>
              <a:gs pos="0">
                <a:srgbClr val="EA8D8D"/>
              </a:gs>
              <a:gs pos="100000">
                <a:srgbClr val="A890F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9"/>
          <p:cNvSpPr/>
          <p:nvPr/>
        </p:nvSpPr>
        <p:spPr>
          <a:xfrm>
            <a:off x="4649050" y="-27850"/>
            <a:ext cx="572700" cy="572700"/>
          </a:xfrm>
          <a:prstGeom prst="round2DiagRect">
            <a:avLst>
              <a:gd name="adj1" fmla="val 50000"/>
              <a:gd name="adj2" fmla="val 0"/>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9"/>
          <p:cNvSpPr txBox="1">
            <a:spLocks noGrp="1"/>
          </p:cNvSpPr>
          <p:nvPr>
            <p:ph type="title"/>
          </p:nvPr>
        </p:nvSpPr>
        <p:spPr>
          <a:xfrm>
            <a:off x="-138200" y="-27850"/>
            <a:ext cx="5086500" cy="572700"/>
          </a:xfrm>
          <a:prstGeom prst="rect">
            <a:avLst/>
          </a:prstGeom>
          <a:solidFill>
            <a:srgbClr val="434343"/>
          </a:solidFill>
        </p:spPr>
        <p:txBody>
          <a:bodyPr spcFirstLastPara="1" wrap="square" lIns="91425" tIns="91425" rIns="91425" bIns="91425" anchor="t" anchorCtr="0">
            <a:normAutofit fontScale="90000"/>
          </a:bodyPr>
          <a:lstStyle/>
          <a:p>
            <a:pPr marL="0" lvl="0" indent="0" algn="r" rtl="0">
              <a:spcBef>
                <a:spcPts val="0"/>
              </a:spcBef>
              <a:spcAft>
                <a:spcPts val="0"/>
              </a:spcAft>
              <a:buNone/>
            </a:pPr>
            <a:r>
              <a:rPr lang="es">
                <a:solidFill>
                  <a:schemeClr val="lt1"/>
                </a:solidFill>
                <a:latin typeface="Raleway Black"/>
                <a:ea typeface="Raleway Black"/>
                <a:cs typeface="Raleway Black"/>
                <a:sym typeface="Raleway Black"/>
              </a:rPr>
              <a:t>1FN - Primera Forma Normal </a:t>
            </a:r>
            <a:endParaRPr>
              <a:solidFill>
                <a:schemeClr val="lt1"/>
              </a:solidFill>
              <a:latin typeface="Raleway Black"/>
              <a:ea typeface="Raleway Black"/>
              <a:cs typeface="Raleway Black"/>
              <a:sym typeface="Raleway Black"/>
            </a:endParaRPr>
          </a:p>
        </p:txBody>
      </p:sp>
      <p:graphicFrame>
        <p:nvGraphicFramePr>
          <p:cNvPr id="114" name="Google Shape;114;p19"/>
          <p:cNvGraphicFramePr/>
          <p:nvPr/>
        </p:nvGraphicFramePr>
        <p:xfrm>
          <a:off x="512925" y="2305575"/>
          <a:ext cx="8146975" cy="1752450"/>
        </p:xfrm>
        <a:graphic>
          <a:graphicData uri="http://schemas.openxmlformats.org/drawingml/2006/table">
            <a:tbl>
              <a:tblPr>
                <a:noFill/>
                <a:tableStyleId>{DA8704CD-9B22-43E0-8475-B74C5B96B92F}</a:tableStyleId>
              </a:tblPr>
              <a:tblGrid>
                <a:gridCol w="382850">
                  <a:extLst>
                    <a:ext uri="{9D8B030D-6E8A-4147-A177-3AD203B41FA5}">
                      <a16:colId xmlns:a16="http://schemas.microsoft.com/office/drawing/2014/main" val="20000"/>
                    </a:ext>
                  </a:extLst>
                </a:gridCol>
                <a:gridCol w="1301950">
                  <a:extLst>
                    <a:ext uri="{9D8B030D-6E8A-4147-A177-3AD203B41FA5}">
                      <a16:colId xmlns:a16="http://schemas.microsoft.com/office/drawing/2014/main" val="20001"/>
                    </a:ext>
                  </a:extLst>
                </a:gridCol>
                <a:gridCol w="1521375">
                  <a:extLst>
                    <a:ext uri="{9D8B030D-6E8A-4147-A177-3AD203B41FA5}">
                      <a16:colId xmlns:a16="http://schemas.microsoft.com/office/drawing/2014/main" val="20002"/>
                    </a:ext>
                  </a:extLst>
                </a:gridCol>
                <a:gridCol w="1436150">
                  <a:extLst>
                    <a:ext uri="{9D8B030D-6E8A-4147-A177-3AD203B41FA5}">
                      <a16:colId xmlns:a16="http://schemas.microsoft.com/office/drawing/2014/main" val="20003"/>
                    </a:ext>
                  </a:extLst>
                </a:gridCol>
                <a:gridCol w="1842875">
                  <a:extLst>
                    <a:ext uri="{9D8B030D-6E8A-4147-A177-3AD203B41FA5}">
                      <a16:colId xmlns:a16="http://schemas.microsoft.com/office/drawing/2014/main" val="20004"/>
                    </a:ext>
                  </a:extLst>
                </a:gridCol>
                <a:gridCol w="1661775">
                  <a:extLst>
                    <a:ext uri="{9D8B030D-6E8A-4147-A177-3AD203B41FA5}">
                      <a16:colId xmlns:a16="http://schemas.microsoft.com/office/drawing/2014/main" val="20005"/>
                    </a:ext>
                  </a:extLst>
                </a:gridCol>
              </a:tblGrid>
              <a:tr h="348000">
                <a:tc>
                  <a:txBody>
                    <a:bodyPr/>
                    <a:lstStyle/>
                    <a:p>
                      <a:pPr marL="0" lvl="0" indent="0" algn="ctr" rtl="0">
                        <a:spcBef>
                          <a:spcPts val="0"/>
                        </a:spcBef>
                        <a:spcAft>
                          <a:spcPts val="0"/>
                        </a:spcAft>
                        <a:buNone/>
                      </a:pPr>
                      <a:r>
                        <a:rPr lang="es" sz="1100">
                          <a:latin typeface="Raleway"/>
                          <a:ea typeface="Raleway"/>
                          <a:cs typeface="Raleway"/>
                          <a:sym typeface="Raleway"/>
                        </a:rPr>
                        <a:t>id</a:t>
                      </a:r>
                      <a:endParaRPr sz="1100">
                        <a:latin typeface="Raleway"/>
                        <a:ea typeface="Raleway"/>
                        <a:cs typeface="Raleway"/>
                        <a:sym typeface="Raleway"/>
                      </a:endParaRPr>
                    </a:p>
                  </a:txBody>
                  <a:tcPr marL="91425" marR="91425" marT="91425" marB="91425" anchor="ctr">
                    <a:lnL w="9525" cap="flat" cmpd="sng">
                      <a:solidFill>
                        <a:srgbClr val="674EA7"/>
                      </a:solidFill>
                      <a:prstDash val="solid"/>
                      <a:round/>
                      <a:headEnd type="none" w="sm" len="sm"/>
                      <a:tailEnd type="none" w="sm" len="sm"/>
                    </a:lnL>
                    <a:lnR w="9525" cap="flat" cmpd="sng">
                      <a:solidFill>
                        <a:srgbClr val="674EA7"/>
                      </a:solidFill>
                      <a:prstDash val="solid"/>
                      <a:round/>
                      <a:headEnd type="none" w="sm" len="sm"/>
                      <a:tailEnd type="none" w="sm" len="sm"/>
                    </a:lnR>
                    <a:lnT w="9525" cap="flat" cmpd="sng">
                      <a:solidFill>
                        <a:srgbClr val="674EA7"/>
                      </a:solidFill>
                      <a:prstDash val="solid"/>
                      <a:round/>
                      <a:headEnd type="none" w="sm" len="sm"/>
                      <a:tailEnd type="none" w="sm" len="sm"/>
                    </a:lnT>
                    <a:lnB w="9525" cap="flat" cmpd="sng">
                      <a:solidFill>
                        <a:srgbClr val="674EA7"/>
                      </a:solidFill>
                      <a:prstDash val="solid"/>
                      <a:round/>
                      <a:headEnd type="none" w="sm" len="sm"/>
                      <a:tailEnd type="none" w="sm" len="sm"/>
                    </a:lnB>
                    <a:gradFill>
                      <a:gsLst>
                        <a:gs pos="0">
                          <a:srgbClr val="EA8D8D"/>
                        </a:gs>
                        <a:gs pos="100000">
                          <a:srgbClr val="A890FE"/>
                        </a:gs>
                      </a:gsLst>
                      <a:lin ang="5400700" scaled="0"/>
                    </a:gradFill>
                  </a:tcPr>
                </a:tc>
                <a:tc>
                  <a:txBody>
                    <a:bodyPr/>
                    <a:lstStyle/>
                    <a:p>
                      <a:pPr marL="0" lvl="0" indent="0" algn="ctr" rtl="0">
                        <a:spcBef>
                          <a:spcPts val="0"/>
                        </a:spcBef>
                        <a:spcAft>
                          <a:spcPts val="0"/>
                        </a:spcAft>
                        <a:buNone/>
                      </a:pPr>
                      <a:r>
                        <a:rPr lang="es" sz="1100">
                          <a:latin typeface="Raleway"/>
                          <a:ea typeface="Raleway"/>
                          <a:cs typeface="Raleway"/>
                          <a:sym typeface="Raleway"/>
                        </a:rPr>
                        <a:t>primer_nombre</a:t>
                      </a:r>
                      <a:endParaRPr sz="1100">
                        <a:latin typeface="Raleway"/>
                        <a:ea typeface="Raleway"/>
                        <a:cs typeface="Raleway"/>
                        <a:sym typeface="Raleway"/>
                      </a:endParaRPr>
                    </a:p>
                  </a:txBody>
                  <a:tcPr marL="91425" marR="91425" marT="91425" marB="91425" anchor="ctr">
                    <a:lnL w="9525" cap="flat" cmpd="sng">
                      <a:solidFill>
                        <a:srgbClr val="674EA7"/>
                      </a:solidFill>
                      <a:prstDash val="solid"/>
                      <a:round/>
                      <a:headEnd type="none" w="sm" len="sm"/>
                      <a:tailEnd type="none" w="sm" len="sm"/>
                    </a:lnL>
                    <a:lnR w="9525" cap="flat" cmpd="sng">
                      <a:solidFill>
                        <a:srgbClr val="674EA7"/>
                      </a:solidFill>
                      <a:prstDash val="solid"/>
                      <a:round/>
                      <a:headEnd type="none" w="sm" len="sm"/>
                      <a:tailEnd type="none" w="sm" len="sm"/>
                    </a:lnR>
                    <a:lnT w="9525" cap="flat" cmpd="sng">
                      <a:solidFill>
                        <a:srgbClr val="674EA7"/>
                      </a:solidFill>
                      <a:prstDash val="solid"/>
                      <a:round/>
                      <a:headEnd type="none" w="sm" len="sm"/>
                      <a:tailEnd type="none" w="sm" len="sm"/>
                    </a:lnT>
                    <a:lnB w="9525" cap="flat" cmpd="sng">
                      <a:solidFill>
                        <a:srgbClr val="674EA7"/>
                      </a:solidFill>
                      <a:prstDash val="solid"/>
                      <a:round/>
                      <a:headEnd type="none" w="sm" len="sm"/>
                      <a:tailEnd type="none" w="sm" len="sm"/>
                    </a:lnB>
                    <a:gradFill>
                      <a:gsLst>
                        <a:gs pos="0">
                          <a:srgbClr val="EA8D8D"/>
                        </a:gs>
                        <a:gs pos="100000">
                          <a:srgbClr val="A890FE"/>
                        </a:gs>
                      </a:gsLst>
                      <a:lin ang="5400700" scaled="0"/>
                    </a:gradFill>
                  </a:tcPr>
                </a:tc>
                <a:tc>
                  <a:txBody>
                    <a:bodyPr/>
                    <a:lstStyle/>
                    <a:p>
                      <a:pPr marL="0" lvl="0" indent="0" algn="ctr" rtl="0">
                        <a:spcBef>
                          <a:spcPts val="0"/>
                        </a:spcBef>
                        <a:spcAft>
                          <a:spcPts val="0"/>
                        </a:spcAft>
                        <a:buNone/>
                      </a:pPr>
                      <a:r>
                        <a:rPr lang="es" sz="1100">
                          <a:latin typeface="Raleway"/>
                          <a:ea typeface="Raleway"/>
                          <a:cs typeface="Raleway"/>
                          <a:sym typeface="Raleway"/>
                        </a:rPr>
                        <a:t>segundo_nombre</a:t>
                      </a:r>
                      <a:endParaRPr sz="1100">
                        <a:latin typeface="Raleway"/>
                        <a:ea typeface="Raleway"/>
                        <a:cs typeface="Raleway"/>
                        <a:sym typeface="Raleway"/>
                      </a:endParaRPr>
                    </a:p>
                  </a:txBody>
                  <a:tcPr marL="91425" marR="91425" marT="91425" marB="91425" anchor="ctr">
                    <a:lnL w="9525" cap="flat" cmpd="sng">
                      <a:solidFill>
                        <a:srgbClr val="674EA7"/>
                      </a:solidFill>
                      <a:prstDash val="solid"/>
                      <a:round/>
                      <a:headEnd type="none" w="sm" len="sm"/>
                      <a:tailEnd type="none" w="sm" len="sm"/>
                    </a:lnL>
                    <a:lnR w="9525" cap="flat" cmpd="sng">
                      <a:solidFill>
                        <a:srgbClr val="674EA7"/>
                      </a:solidFill>
                      <a:prstDash val="solid"/>
                      <a:round/>
                      <a:headEnd type="none" w="sm" len="sm"/>
                      <a:tailEnd type="none" w="sm" len="sm"/>
                    </a:lnR>
                    <a:lnT w="9525" cap="flat" cmpd="sng">
                      <a:solidFill>
                        <a:srgbClr val="674EA7"/>
                      </a:solidFill>
                      <a:prstDash val="solid"/>
                      <a:round/>
                      <a:headEnd type="none" w="sm" len="sm"/>
                      <a:tailEnd type="none" w="sm" len="sm"/>
                    </a:lnT>
                    <a:lnB w="9525" cap="flat" cmpd="sng">
                      <a:solidFill>
                        <a:srgbClr val="674EA7"/>
                      </a:solidFill>
                      <a:prstDash val="solid"/>
                      <a:round/>
                      <a:headEnd type="none" w="sm" len="sm"/>
                      <a:tailEnd type="none" w="sm" len="sm"/>
                    </a:lnB>
                    <a:gradFill>
                      <a:gsLst>
                        <a:gs pos="0">
                          <a:srgbClr val="EA8D8D"/>
                        </a:gs>
                        <a:gs pos="100000">
                          <a:srgbClr val="A890FE"/>
                        </a:gs>
                      </a:gsLst>
                      <a:lin ang="5400700" scaled="0"/>
                    </a:gradFill>
                  </a:tcPr>
                </a:tc>
                <a:tc>
                  <a:txBody>
                    <a:bodyPr/>
                    <a:lstStyle/>
                    <a:p>
                      <a:pPr marL="0" lvl="0" indent="0" algn="ctr" rtl="0">
                        <a:spcBef>
                          <a:spcPts val="0"/>
                        </a:spcBef>
                        <a:spcAft>
                          <a:spcPts val="0"/>
                        </a:spcAft>
                        <a:buNone/>
                      </a:pPr>
                      <a:r>
                        <a:rPr lang="es" sz="1100">
                          <a:latin typeface="Raleway"/>
                          <a:ea typeface="Raleway"/>
                          <a:cs typeface="Raleway"/>
                          <a:sym typeface="Raleway"/>
                        </a:rPr>
                        <a:t>primer_apellido</a:t>
                      </a:r>
                      <a:endParaRPr sz="1100">
                        <a:latin typeface="Raleway"/>
                        <a:ea typeface="Raleway"/>
                        <a:cs typeface="Raleway"/>
                        <a:sym typeface="Raleway"/>
                      </a:endParaRPr>
                    </a:p>
                  </a:txBody>
                  <a:tcPr marL="91425" marR="91425" marT="91425" marB="91425" anchor="ctr">
                    <a:lnL w="9525" cap="flat" cmpd="sng">
                      <a:solidFill>
                        <a:srgbClr val="674EA7"/>
                      </a:solidFill>
                      <a:prstDash val="solid"/>
                      <a:round/>
                      <a:headEnd type="none" w="sm" len="sm"/>
                      <a:tailEnd type="none" w="sm" len="sm"/>
                    </a:lnL>
                    <a:lnR w="9525" cap="flat" cmpd="sng">
                      <a:solidFill>
                        <a:srgbClr val="674EA7"/>
                      </a:solidFill>
                      <a:prstDash val="solid"/>
                      <a:round/>
                      <a:headEnd type="none" w="sm" len="sm"/>
                      <a:tailEnd type="none" w="sm" len="sm"/>
                    </a:lnR>
                    <a:lnT w="9525" cap="flat" cmpd="sng">
                      <a:solidFill>
                        <a:srgbClr val="674EA7"/>
                      </a:solidFill>
                      <a:prstDash val="solid"/>
                      <a:round/>
                      <a:headEnd type="none" w="sm" len="sm"/>
                      <a:tailEnd type="none" w="sm" len="sm"/>
                    </a:lnT>
                    <a:lnB w="9525" cap="flat" cmpd="sng">
                      <a:solidFill>
                        <a:srgbClr val="674EA7"/>
                      </a:solidFill>
                      <a:prstDash val="solid"/>
                      <a:round/>
                      <a:headEnd type="none" w="sm" len="sm"/>
                      <a:tailEnd type="none" w="sm" len="sm"/>
                    </a:lnB>
                    <a:gradFill>
                      <a:gsLst>
                        <a:gs pos="0">
                          <a:srgbClr val="EA8D8D"/>
                        </a:gs>
                        <a:gs pos="100000">
                          <a:srgbClr val="A890FE"/>
                        </a:gs>
                      </a:gsLst>
                      <a:lin ang="5400700" scaled="0"/>
                    </a:gradFill>
                  </a:tcPr>
                </a:tc>
                <a:tc>
                  <a:txBody>
                    <a:bodyPr/>
                    <a:lstStyle/>
                    <a:p>
                      <a:pPr marL="0" lvl="0" indent="0" algn="ctr" rtl="0">
                        <a:spcBef>
                          <a:spcPts val="0"/>
                        </a:spcBef>
                        <a:spcAft>
                          <a:spcPts val="0"/>
                        </a:spcAft>
                        <a:buNone/>
                      </a:pPr>
                      <a:r>
                        <a:rPr lang="es" sz="1100">
                          <a:latin typeface="Raleway"/>
                          <a:ea typeface="Raleway"/>
                          <a:cs typeface="Raleway"/>
                          <a:sym typeface="Raleway"/>
                        </a:rPr>
                        <a:t>segundo_apellido</a:t>
                      </a:r>
                      <a:endParaRPr sz="1100">
                        <a:latin typeface="Raleway"/>
                        <a:ea typeface="Raleway"/>
                        <a:cs typeface="Raleway"/>
                        <a:sym typeface="Raleway"/>
                      </a:endParaRPr>
                    </a:p>
                  </a:txBody>
                  <a:tcPr marL="91425" marR="91425" marT="91425" marB="91425" anchor="ctr">
                    <a:lnL w="9525" cap="flat" cmpd="sng">
                      <a:solidFill>
                        <a:srgbClr val="674EA7"/>
                      </a:solidFill>
                      <a:prstDash val="solid"/>
                      <a:round/>
                      <a:headEnd type="none" w="sm" len="sm"/>
                      <a:tailEnd type="none" w="sm" len="sm"/>
                    </a:lnL>
                    <a:lnR w="9525" cap="flat" cmpd="sng">
                      <a:solidFill>
                        <a:srgbClr val="674EA7"/>
                      </a:solidFill>
                      <a:prstDash val="solid"/>
                      <a:round/>
                      <a:headEnd type="none" w="sm" len="sm"/>
                      <a:tailEnd type="none" w="sm" len="sm"/>
                    </a:lnR>
                    <a:lnT w="9525" cap="flat" cmpd="sng">
                      <a:solidFill>
                        <a:srgbClr val="674EA7"/>
                      </a:solidFill>
                      <a:prstDash val="solid"/>
                      <a:round/>
                      <a:headEnd type="none" w="sm" len="sm"/>
                      <a:tailEnd type="none" w="sm" len="sm"/>
                    </a:lnT>
                    <a:lnB w="9525" cap="flat" cmpd="sng">
                      <a:solidFill>
                        <a:srgbClr val="674EA7"/>
                      </a:solidFill>
                      <a:prstDash val="solid"/>
                      <a:round/>
                      <a:headEnd type="none" w="sm" len="sm"/>
                      <a:tailEnd type="none" w="sm" len="sm"/>
                    </a:lnB>
                    <a:gradFill>
                      <a:gsLst>
                        <a:gs pos="0">
                          <a:srgbClr val="EA8D8D"/>
                        </a:gs>
                        <a:gs pos="100000">
                          <a:srgbClr val="A890FE"/>
                        </a:gs>
                      </a:gsLst>
                      <a:lin ang="5400700" scaled="0"/>
                    </a:gradFill>
                  </a:tcPr>
                </a:tc>
                <a:tc>
                  <a:txBody>
                    <a:bodyPr/>
                    <a:lstStyle/>
                    <a:p>
                      <a:pPr marL="0" lvl="0" indent="0" algn="ctr" rtl="0">
                        <a:spcBef>
                          <a:spcPts val="0"/>
                        </a:spcBef>
                        <a:spcAft>
                          <a:spcPts val="0"/>
                        </a:spcAft>
                        <a:buNone/>
                      </a:pPr>
                      <a:r>
                        <a:rPr lang="es" sz="1100">
                          <a:latin typeface="Raleway"/>
                          <a:ea typeface="Raleway"/>
                          <a:cs typeface="Raleway"/>
                          <a:sym typeface="Raleway"/>
                        </a:rPr>
                        <a:t>fecha_nacimiento</a:t>
                      </a:r>
                      <a:endParaRPr sz="1100">
                        <a:latin typeface="Raleway"/>
                        <a:ea typeface="Raleway"/>
                        <a:cs typeface="Raleway"/>
                        <a:sym typeface="Raleway"/>
                      </a:endParaRPr>
                    </a:p>
                  </a:txBody>
                  <a:tcPr marL="91425" marR="91425" marT="91425" marB="91425" anchor="ctr">
                    <a:lnL w="9525" cap="flat" cmpd="sng">
                      <a:solidFill>
                        <a:srgbClr val="674EA7"/>
                      </a:solidFill>
                      <a:prstDash val="solid"/>
                      <a:round/>
                      <a:headEnd type="none" w="sm" len="sm"/>
                      <a:tailEnd type="none" w="sm" len="sm"/>
                    </a:lnL>
                    <a:lnR w="9525" cap="flat" cmpd="sng">
                      <a:solidFill>
                        <a:srgbClr val="674EA7"/>
                      </a:solidFill>
                      <a:prstDash val="solid"/>
                      <a:round/>
                      <a:headEnd type="none" w="sm" len="sm"/>
                      <a:tailEnd type="none" w="sm" len="sm"/>
                    </a:lnR>
                    <a:lnT w="9525" cap="flat" cmpd="sng">
                      <a:solidFill>
                        <a:srgbClr val="674EA7"/>
                      </a:solidFill>
                      <a:prstDash val="solid"/>
                      <a:round/>
                      <a:headEnd type="none" w="sm" len="sm"/>
                      <a:tailEnd type="none" w="sm" len="sm"/>
                    </a:lnT>
                    <a:lnB w="9525" cap="flat" cmpd="sng">
                      <a:solidFill>
                        <a:srgbClr val="674EA7"/>
                      </a:solidFill>
                      <a:prstDash val="solid"/>
                      <a:round/>
                      <a:headEnd type="none" w="sm" len="sm"/>
                      <a:tailEnd type="none" w="sm" len="sm"/>
                    </a:lnB>
                    <a:gradFill>
                      <a:gsLst>
                        <a:gs pos="0">
                          <a:srgbClr val="EA8D8D"/>
                        </a:gs>
                        <a:gs pos="100000">
                          <a:srgbClr val="A890FE"/>
                        </a:gs>
                      </a:gsLst>
                      <a:lin ang="5400700" scaled="0"/>
                    </a:gradFill>
                  </a:tcPr>
                </a:tc>
                <a:extLst>
                  <a:ext uri="{0D108BD9-81ED-4DB2-BD59-A6C34878D82A}">
                    <a16:rowId xmlns:a16="http://schemas.microsoft.com/office/drawing/2014/main" val="10000"/>
                  </a:ext>
                </a:extLst>
              </a:tr>
              <a:tr h="348000">
                <a:tc>
                  <a:txBody>
                    <a:bodyPr/>
                    <a:lstStyle/>
                    <a:p>
                      <a:pPr marL="0" lvl="0" indent="0" algn="ctr" rtl="0">
                        <a:spcBef>
                          <a:spcPts val="0"/>
                        </a:spcBef>
                        <a:spcAft>
                          <a:spcPts val="0"/>
                        </a:spcAft>
                        <a:buNone/>
                      </a:pPr>
                      <a:r>
                        <a:rPr lang="es" sz="1100">
                          <a:latin typeface="Raleway"/>
                          <a:ea typeface="Raleway"/>
                          <a:cs typeface="Raleway"/>
                          <a:sym typeface="Raleway"/>
                        </a:rPr>
                        <a:t>0</a:t>
                      </a:r>
                      <a:endParaRPr sz="1100">
                        <a:latin typeface="Raleway"/>
                        <a:ea typeface="Raleway"/>
                        <a:cs typeface="Raleway"/>
                        <a:sym typeface="Raleway"/>
                      </a:endParaRPr>
                    </a:p>
                  </a:txBody>
                  <a:tcPr marL="91425" marR="91425" marT="91425" marB="91425" anchor="ctr">
                    <a:lnT w="9525" cap="flat" cmpd="sng">
                      <a:solidFill>
                        <a:srgbClr val="674EA7"/>
                      </a:solidFill>
                      <a:prstDash val="solid"/>
                      <a:round/>
                      <a:headEnd type="none" w="sm" len="sm"/>
                      <a:tailEnd type="none" w="sm" len="sm"/>
                    </a:lnT>
                  </a:tcPr>
                </a:tc>
                <a:tc>
                  <a:txBody>
                    <a:bodyPr/>
                    <a:lstStyle/>
                    <a:p>
                      <a:pPr marL="0" lvl="0" indent="0" algn="ctr" rtl="0">
                        <a:spcBef>
                          <a:spcPts val="0"/>
                        </a:spcBef>
                        <a:spcAft>
                          <a:spcPts val="0"/>
                        </a:spcAft>
                        <a:buNone/>
                      </a:pPr>
                      <a:r>
                        <a:rPr lang="es" sz="1100">
                          <a:latin typeface="Raleway"/>
                          <a:ea typeface="Raleway"/>
                          <a:cs typeface="Raleway"/>
                          <a:sym typeface="Raleway"/>
                        </a:rPr>
                        <a:t>Jorge</a:t>
                      </a:r>
                      <a:endParaRPr sz="1100">
                        <a:latin typeface="Raleway"/>
                        <a:ea typeface="Raleway"/>
                        <a:cs typeface="Raleway"/>
                        <a:sym typeface="Raleway"/>
                      </a:endParaRPr>
                    </a:p>
                  </a:txBody>
                  <a:tcPr marL="91425" marR="91425" marT="91425" marB="91425" anchor="ctr">
                    <a:lnT w="9525" cap="flat" cmpd="sng">
                      <a:solidFill>
                        <a:srgbClr val="674EA7"/>
                      </a:solidFill>
                      <a:prstDash val="solid"/>
                      <a:round/>
                      <a:headEnd type="none" w="sm" len="sm"/>
                      <a:tailEnd type="none" w="sm" len="sm"/>
                    </a:lnT>
                  </a:tcPr>
                </a:tc>
                <a:tc>
                  <a:txBody>
                    <a:bodyPr/>
                    <a:lstStyle/>
                    <a:p>
                      <a:pPr marL="0" lvl="0" indent="0" algn="ctr" rtl="0">
                        <a:spcBef>
                          <a:spcPts val="0"/>
                        </a:spcBef>
                        <a:spcAft>
                          <a:spcPts val="0"/>
                        </a:spcAft>
                        <a:buNone/>
                      </a:pPr>
                      <a:r>
                        <a:rPr lang="es" sz="1100">
                          <a:latin typeface="Raleway"/>
                          <a:ea typeface="Raleway"/>
                          <a:cs typeface="Raleway"/>
                          <a:sym typeface="Raleway"/>
                        </a:rPr>
                        <a:t>Ignacio</a:t>
                      </a:r>
                      <a:endParaRPr sz="1100">
                        <a:latin typeface="Raleway"/>
                        <a:ea typeface="Raleway"/>
                        <a:cs typeface="Raleway"/>
                        <a:sym typeface="Raleway"/>
                      </a:endParaRPr>
                    </a:p>
                  </a:txBody>
                  <a:tcPr marL="91425" marR="91425" marT="91425" marB="91425" anchor="ctr">
                    <a:lnT w="9525" cap="flat" cmpd="sng">
                      <a:solidFill>
                        <a:srgbClr val="674EA7"/>
                      </a:solidFill>
                      <a:prstDash val="solid"/>
                      <a:round/>
                      <a:headEnd type="none" w="sm" len="sm"/>
                      <a:tailEnd type="none" w="sm" len="sm"/>
                    </a:lnT>
                  </a:tcPr>
                </a:tc>
                <a:tc>
                  <a:txBody>
                    <a:bodyPr/>
                    <a:lstStyle/>
                    <a:p>
                      <a:pPr marL="0" lvl="0" indent="0" algn="ctr" rtl="0">
                        <a:spcBef>
                          <a:spcPts val="0"/>
                        </a:spcBef>
                        <a:spcAft>
                          <a:spcPts val="0"/>
                        </a:spcAft>
                        <a:buNone/>
                      </a:pPr>
                      <a:r>
                        <a:rPr lang="es" sz="1100">
                          <a:latin typeface="Raleway"/>
                          <a:ea typeface="Raleway"/>
                          <a:cs typeface="Raleway"/>
                          <a:sym typeface="Raleway"/>
                        </a:rPr>
                        <a:t>Chavarro</a:t>
                      </a:r>
                      <a:endParaRPr sz="1100">
                        <a:latin typeface="Raleway"/>
                        <a:ea typeface="Raleway"/>
                        <a:cs typeface="Raleway"/>
                        <a:sym typeface="Raleway"/>
                      </a:endParaRPr>
                    </a:p>
                  </a:txBody>
                  <a:tcPr marL="91425" marR="91425" marT="91425" marB="91425" anchor="ctr">
                    <a:lnT w="9525" cap="flat" cmpd="sng">
                      <a:solidFill>
                        <a:srgbClr val="674EA7"/>
                      </a:solidFill>
                      <a:prstDash val="solid"/>
                      <a:round/>
                      <a:headEnd type="none" w="sm" len="sm"/>
                      <a:tailEnd type="none" w="sm" len="sm"/>
                    </a:lnT>
                  </a:tcPr>
                </a:tc>
                <a:tc>
                  <a:txBody>
                    <a:bodyPr/>
                    <a:lstStyle/>
                    <a:p>
                      <a:pPr marL="0" lvl="0" indent="0" algn="ctr" rtl="0">
                        <a:spcBef>
                          <a:spcPts val="0"/>
                        </a:spcBef>
                        <a:spcAft>
                          <a:spcPts val="0"/>
                        </a:spcAft>
                        <a:buNone/>
                      </a:pPr>
                      <a:r>
                        <a:rPr lang="es" sz="1100">
                          <a:latin typeface="Raleway"/>
                          <a:ea typeface="Raleway"/>
                          <a:cs typeface="Raleway"/>
                          <a:sym typeface="Raleway"/>
                        </a:rPr>
                        <a:t>Melendez</a:t>
                      </a:r>
                      <a:endParaRPr sz="1100">
                        <a:latin typeface="Raleway"/>
                        <a:ea typeface="Raleway"/>
                        <a:cs typeface="Raleway"/>
                        <a:sym typeface="Raleway"/>
                      </a:endParaRPr>
                    </a:p>
                  </a:txBody>
                  <a:tcPr marL="91425" marR="91425" marT="91425" marB="91425" anchor="ctr">
                    <a:lnT w="9525" cap="flat" cmpd="sng">
                      <a:solidFill>
                        <a:srgbClr val="674EA7"/>
                      </a:solidFill>
                      <a:prstDash val="solid"/>
                      <a:round/>
                      <a:headEnd type="none" w="sm" len="sm"/>
                      <a:tailEnd type="none" w="sm" len="sm"/>
                    </a:lnT>
                  </a:tcPr>
                </a:tc>
                <a:tc>
                  <a:txBody>
                    <a:bodyPr/>
                    <a:lstStyle/>
                    <a:p>
                      <a:pPr marL="0" lvl="0" indent="0" algn="ctr" rtl="0">
                        <a:spcBef>
                          <a:spcPts val="0"/>
                        </a:spcBef>
                        <a:spcAft>
                          <a:spcPts val="0"/>
                        </a:spcAft>
                        <a:buNone/>
                      </a:pPr>
                      <a:r>
                        <a:rPr lang="es" sz="1100">
                          <a:latin typeface="Raleway"/>
                          <a:ea typeface="Raleway"/>
                          <a:cs typeface="Raleway"/>
                          <a:sym typeface="Raleway"/>
                        </a:rPr>
                        <a:t>04/09/2000</a:t>
                      </a:r>
                      <a:endParaRPr sz="1100">
                        <a:latin typeface="Raleway"/>
                        <a:ea typeface="Raleway"/>
                        <a:cs typeface="Raleway"/>
                        <a:sym typeface="Raleway"/>
                      </a:endParaRPr>
                    </a:p>
                  </a:txBody>
                  <a:tcPr marL="91425" marR="91425" marT="91425" marB="91425" anchor="ctr">
                    <a:lnT w="9525" cap="flat" cmpd="sng">
                      <a:solidFill>
                        <a:srgbClr val="674EA7"/>
                      </a:solidFill>
                      <a:prstDash val="solid"/>
                      <a:round/>
                      <a:headEnd type="none" w="sm" len="sm"/>
                      <a:tailEnd type="none" w="sm" len="sm"/>
                    </a:lnT>
                  </a:tcPr>
                </a:tc>
                <a:extLst>
                  <a:ext uri="{0D108BD9-81ED-4DB2-BD59-A6C34878D82A}">
                    <a16:rowId xmlns:a16="http://schemas.microsoft.com/office/drawing/2014/main" val="10001"/>
                  </a:ext>
                </a:extLst>
              </a:tr>
              <a:tr h="348000">
                <a:tc>
                  <a:txBody>
                    <a:bodyPr/>
                    <a:lstStyle/>
                    <a:p>
                      <a:pPr marL="0" lvl="0" indent="0" algn="ctr" rtl="0">
                        <a:spcBef>
                          <a:spcPts val="0"/>
                        </a:spcBef>
                        <a:spcAft>
                          <a:spcPts val="0"/>
                        </a:spcAft>
                        <a:buNone/>
                      </a:pPr>
                      <a:r>
                        <a:rPr lang="es" sz="1100">
                          <a:latin typeface="Raleway"/>
                          <a:ea typeface="Raleway"/>
                          <a:cs typeface="Raleway"/>
                          <a:sym typeface="Raleway"/>
                        </a:rPr>
                        <a:t>1</a:t>
                      </a:r>
                      <a:endParaRPr sz="1100">
                        <a:latin typeface="Raleway"/>
                        <a:ea typeface="Raleway"/>
                        <a:cs typeface="Raleway"/>
                        <a:sym typeface="Raleway"/>
                      </a:endParaRPr>
                    </a:p>
                  </a:txBody>
                  <a:tcPr marL="91425" marR="91425" marT="91425" marB="91425" anchor="ctr"/>
                </a:tc>
                <a:tc>
                  <a:txBody>
                    <a:bodyPr/>
                    <a:lstStyle/>
                    <a:p>
                      <a:pPr marL="0" lvl="0" indent="0" algn="ctr" rtl="0">
                        <a:spcBef>
                          <a:spcPts val="0"/>
                        </a:spcBef>
                        <a:spcAft>
                          <a:spcPts val="0"/>
                        </a:spcAft>
                        <a:buNone/>
                      </a:pPr>
                      <a:r>
                        <a:rPr lang="es" sz="1100">
                          <a:latin typeface="Raleway"/>
                          <a:ea typeface="Raleway"/>
                          <a:cs typeface="Raleway"/>
                          <a:sym typeface="Raleway"/>
                        </a:rPr>
                        <a:t>Karla</a:t>
                      </a:r>
                      <a:endParaRPr sz="1100">
                        <a:latin typeface="Raleway"/>
                        <a:ea typeface="Raleway"/>
                        <a:cs typeface="Raleway"/>
                        <a:sym typeface="Raleway"/>
                      </a:endParaRPr>
                    </a:p>
                  </a:txBody>
                  <a:tcPr marL="91425" marR="91425" marT="91425" marB="91425" anchor="ctr"/>
                </a:tc>
                <a:tc>
                  <a:txBody>
                    <a:bodyPr/>
                    <a:lstStyle/>
                    <a:p>
                      <a:pPr marL="0" lvl="0" indent="0" algn="ctr" rtl="0">
                        <a:spcBef>
                          <a:spcPts val="0"/>
                        </a:spcBef>
                        <a:spcAft>
                          <a:spcPts val="0"/>
                        </a:spcAft>
                        <a:buNone/>
                      </a:pPr>
                      <a:r>
                        <a:rPr lang="es" sz="1100">
                          <a:latin typeface="Raleway"/>
                          <a:ea typeface="Raleway"/>
                          <a:cs typeface="Raleway"/>
                          <a:sym typeface="Raleway"/>
                        </a:rPr>
                        <a:t>Marcela</a:t>
                      </a:r>
                      <a:endParaRPr sz="1100">
                        <a:latin typeface="Raleway"/>
                        <a:ea typeface="Raleway"/>
                        <a:cs typeface="Raleway"/>
                        <a:sym typeface="Raleway"/>
                      </a:endParaRPr>
                    </a:p>
                  </a:txBody>
                  <a:tcPr marL="91425" marR="91425" marT="91425" marB="91425" anchor="ctr"/>
                </a:tc>
                <a:tc>
                  <a:txBody>
                    <a:bodyPr/>
                    <a:lstStyle/>
                    <a:p>
                      <a:pPr marL="0" lvl="0" indent="0" algn="ctr" rtl="0">
                        <a:spcBef>
                          <a:spcPts val="0"/>
                        </a:spcBef>
                        <a:spcAft>
                          <a:spcPts val="0"/>
                        </a:spcAft>
                        <a:buNone/>
                      </a:pPr>
                      <a:r>
                        <a:rPr lang="es" sz="1100">
                          <a:latin typeface="Raleway"/>
                          <a:ea typeface="Raleway"/>
                          <a:cs typeface="Raleway"/>
                          <a:sym typeface="Raleway"/>
                        </a:rPr>
                        <a:t>Duarte</a:t>
                      </a:r>
                      <a:endParaRPr sz="1100">
                        <a:latin typeface="Raleway"/>
                        <a:ea typeface="Raleway"/>
                        <a:cs typeface="Raleway"/>
                        <a:sym typeface="Raleway"/>
                      </a:endParaRPr>
                    </a:p>
                  </a:txBody>
                  <a:tcPr marL="91425" marR="91425" marT="91425" marB="91425" anchor="ctr"/>
                </a:tc>
                <a:tc>
                  <a:txBody>
                    <a:bodyPr/>
                    <a:lstStyle/>
                    <a:p>
                      <a:pPr marL="0" lvl="0" indent="0" algn="ctr" rtl="0">
                        <a:spcBef>
                          <a:spcPts val="0"/>
                        </a:spcBef>
                        <a:spcAft>
                          <a:spcPts val="0"/>
                        </a:spcAft>
                        <a:buNone/>
                      </a:pPr>
                      <a:r>
                        <a:rPr lang="es" sz="1100">
                          <a:latin typeface="Raleway"/>
                          <a:ea typeface="Raleway"/>
                          <a:cs typeface="Raleway"/>
                          <a:sym typeface="Raleway"/>
                        </a:rPr>
                        <a:t>Henao</a:t>
                      </a:r>
                      <a:endParaRPr sz="1100">
                        <a:latin typeface="Raleway"/>
                        <a:ea typeface="Raleway"/>
                        <a:cs typeface="Raleway"/>
                        <a:sym typeface="Raleway"/>
                      </a:endParaRPr>
                    </a:p>
                  </a:txBody>
                  <a:tcPr marL="91425" marR="91425" marT="91425" marB="91425" anchor="ctr"/>
                </a:tc>
                <a:tc>
                  <a:txBody>
                    <a:bodyPr/>
                    <a:lstStyle/>
                    <a:p>
                      <a:pPr marL="0" lvl="0" indent="0" algn="ctr" rtl="0">
                        <a:spcBef>
                          <a:spcPts val="0"/>
                        </a:spcBef>
                        <a:spcAft>
                          <a:spcPts val="0"/>
                        </a:spcAft>
                        <a:buNone/>
                      </a:pPr>
                      <a:r>
                        <a:rPr lang="es" sz="1100">
                          <a:latin typeface="Raleway"/>
                          <a:ea typeface="Raleway"/>
                          <a:cs typeface="Raleway"/>
                          <a:sym typeface="Raleway"/>
                        </a:rPr>
                        <a:t>12/04/1990</a:t>
                      </a:r>
                      <a:endParaRPr sz="1100">
                        <a:latin typeface="Raleway"/>
                        <a:ea typeface="Raleway"/>
                        <a:cs typeface="Raleway"/>
                        <a:sym typeface="Raleway"/>
                      </a:endParaRPr>
                    </a:p>
                  </a:txBody>
                  <a:tcPr marL="91425" marR="91425" marT="91425" marB="91425" anchor="ctr"/>
                </a:tc>
                <a:extLst>
                  <a:ext uri="{0D108BD9-81ED-4DB2-BD59-A6C34878D82A}">
                    <a16:rowId xmlns:a16="http://schemas.microsoft.com/office/drawing/2014/main" val="10002"/>
                  </a:ext>
                </a:extLst>
              </a:tr>
              <a:tr h="348000">
                <a:tc>
                  <a:txBody>
                    <a:bodyPr/>
                    <a:lstStyle/>
                    <a:p>
                      <a:pPr marL="0" lvl="0" indent="0" algn="ctr" rtl="0">
                        <a:spcBef>
                          <a:spcPts val="0"/>
                        </a:spcBef>
                        <a:spcAft>
                          <a:spcPts val="0"/>
                        </a:spcAft>
                        <a:buNone/>
                      </a:pPr>
                      <a:r>
                        <a:rPr lang="es" sz="1100">
                          <a:latin typeface="Raleway"/>
                          <a:ea typeface="Raleway"/>
                          <a:cs typeface="Raleway"/>
                          <a:sym typeface="Raleway"/>
                        </a:rPr>
                        <a:t>2</a:t>
                      </a:r>
                      <a:endParaRPr sz="1100">
                        <a:latin typeface="Raleway"/>
                        <a:ea typeface="Raleway"/>
                        <a:cs typeface="Raleway"/>
                        <a:sym typeface="Raleway"/>
                      </a:endParaRPr>
                    </a:p>
                  </a:txBody>
                  <a:tcPr marL="91425" marR="91425" marT="91425" marB="91425" anchor="ctr"/>
                </a:tc>
                <a:tc>
                  <a:txBody>
                    <a:bodyPr/>
                    <a:lstStyle/>
                    <a:p>
                      <a:pPr marL="0" lvl="0" indent="0" algn="ctr" rtl="0">
                        <a:spcBef>
                          <a:spcPts val="0"/>
                        </a:spcBef>
                        <a:spcAft>
                          <a:spcPts val="0"/>
                        </a:spcAft>
                        <a:buNone/>
                      </a:pPr>
                      <a:r>
                        <a:rPr lang="es" sz="1100">
                          <a:latin typeface="Raleway"/>
                          <a:ea typeface="Raleway"/>
                          <a:cs typeface="Raleway"/>
                          <a:sym typeface="Raleway"/>
                        </a:rPr>
                        <a:t>Josefa</a:t>
                      </a:r>
                      <a:endParaRPr sz="1100">
                        <a:latin typeface="Raleway"/>
                        <a:ea typeface="Raleway"/>
                        <a:cs typeface="Raleway"/>
                        <a:sym typeface="Raleway"/>
                      </a:endParaRPr>
                    </a:p>
                  </a:txBody>
                  <a:tcPr marL="91425" marR="91425" marT="91425" marB="91425" anchor="ctr"/>
                </a:tc>
                <a:tc>
                  <a:txBody>
                    <a:bodyPr/>
                    <a:lstStyle/>
                    <a:p>
                      <a:pPr marL="0" lvl="0" indent="0" algn="ctr" rtl="0">
                        <a:spcBef>
                          <a:spcPts val="0"/>
                        </a:spcBef>
                        <a:spcAft>
                          <a:spcPts val="0"/>
                        </a:spcAft>
                        <a:buNone/>
                      </a:pPr>
                      <a:r>
                        <a:rPr lang="es" sz="1100">
                          <a:latin typeface="Raleway"/>
                          <a:ea typeface="Raleway"/>
                          <a:cs typeface="Raleway"/>
                          <a:sym typeface="Raleway"/>
                        </a:rPr>
                        <a:t>null</a:t>
                      </a:r>
                      <a:endParaRPr sz="1100">
                        <a:latin typeface="Raleway"/>
                        <a:ea typeface="Raleway"/>
                        <a:cs typeface="Raleway"/>
                        <a:sym typeface="Raleway"/>
                      </a:endParaRPr>
                    </a:p>
                  </a:txBody>
                  <a:tcPr marL="91425" marR="91425" marT="91425" marB="91425" anchor="ctr"/>
                </a:tc>
                <a:tc>
                  <a:txBody>
                    <a:bodyPr/>
                    <a:lstStyle/>
                    <a:p>
                      <a:pPr marL="0" lvl="0" indent="0" algn="ctr" rtl="0">
                        <a:spcBef>
                          <a:spcPts val="0"/>
                        </a:spcBef>
                        <a:spcAft>
                          <a:spcPts val="0"/>
                        </a:spcAft>
                        <a:buNone/>
                      </a:pPr>
                      <a:r>
                        <a:rPr lang="es" sz="1100">
                          <a:latin typeface="Raleway"/>
                          <a:ea typeface="Raleway"/>
                          <a:cs typeface="Raleway"/>
                          <a:sym typeface="Raleway"/>
                        </a:rPr>
                        <a:t>Ceballos</a:t>
                      </a:r>
                      <a:endParaRPr sz="1100">
                        <a:latin typeface="Raleway"/>
                        <a:ea typeface="Raleway"/>
                        <a:cs typeface="Raleway"/>
                        <a:sym typeface="Raleway"/>
                      </a:endParaRPr>
                    </a:p>
                  </a:txBody>
                  <a:tcPr marL="91425" marR="91425" marT="91425" marB="91425" anchor="ctr"/>
                </a:tc>
                <a:tc>
                  <a:txBody>
                    <a:bodyPr/>
                    <a:lstStyle/>
                    <a:p>
                      <a:pPr marL="0" lvl="0" indent="0" algn="ctr" rtl="0">
                        <a:spcBef>
                          <a:spcPts val="0"/>
                        </a:spcBef>
                        <a:spcAft>
                          <a:spcPts val="0"/>
                        </a:spcAft>
                        <a:buNone/>
                      </a:pPr>
                      <a:r>
                        <a:rPr lang="es" sz="1100">
                          <a:latin typeface="Raleway"/>
                          <a:ea typeface="Raleway"/>
                          <a:cs typeface="Raleway"/>
                          <a:sym typeface="Raleway"/>
                        </a:rPr>
                        <a:t>Castaño</a:t>
                      </a:r>
                      <a:endParaRPr sz="1100">
                        <a:latin typeface="Raleway"/>
                        <a:ea typeface="Raleway"/>
                        <a:cs typeface="Raleway"/>
                        <a:sym typeface="Raleway"/>
                      </a:endParaRPr>
                    </a:p>
                  </a:txBody>
                  <a:tcPr marL="91425" marR="91425" marT="91425" marB="91425" anchor="ctr"/>
                </a:tc>
                <a:tc>
                  <a:txBody>
                    <a:bodyPr/>
                    <a:lstStyle/>
                    <a:p>
                      <a:pPr marL="0" lvl="0" indent="0" algn="ctr" rtl="0">
                        <a:spcBef>
                          <a:spcPts val="0"/>
                        </a:spcBef>
                        <a:spcAft>
                          <a:spcPts val="0"/>
                        </a:spcAft>
                        <a:buNone/>
                      </a:pPr>
                      <a:r>
                        <a:rPr lang="es" sz="1100">
                          <a:latin typeface="Raleway"/>
                          <a:ea typeface="Raleway"/>
                          <a:cs typeface="Raleway"/>
                          <a:sym typeface="Raleway"/>
                        </a:rPr>
                        <a:t>21/11/1987</a:t>
                      </a:r>
                      <a:endParaRPr sz="1100">
                        <a:latin typeface="Raleway"/>
                        <a:ea typeface="Raleway"/>
                        <a:cs typeface="Raleway"/>
                        <a:sym typeface="Raleway"/>
                      </a:endParaRPr>
                    </a:p>
                  </a:txBody>
                  <a:tcPr marL="91425" marR="91425" marT="91425" marB="91425" anchor="ctr"/>
                </a:tc>
                <a:extLst>
                  <a:ext uri="{0D108BD9-81ED-4DB2-BD59-A6C34878D82A}">
                    <a16:rowId xmlns:a16="http://schemas.microsoft.com/office/drawing/2014/main" val="10003"/>
                  </a:ext>
                </a:extLst>
              </a:tr>
              <a:tr h="348000">
                <a:tc>
                  <a:txBody>
                    <a:bodyPr/>
                    <a:lstStyle/>
                    <a:p>
                      <a:pPr marL="0" lvl="0" indent="0" algn="ctr" rtl="0">
                        <a:spcBef>
                          <a:spcPts val="0"/>
                        </a:spcBef>
                        <a:spcAft>
                          <a:spcPts val="0"/>
                        </a:spcAft>
                        <a:buNone/>
                      </a:pPr>
                      <a:r>
                        <a:rPr lang="es" sz="1100">
                          <a:latin typeface="Raleway"/>
                          <a:ea typeface="Raleway"/>
                          <a:cs typeface="Raleway"/>
                          <a:sym typeface="Raleway"/>
                        </a:rPr>
                        <a:t>3</a:t>
                      </a:r>
                      <a:endParaRPr sz="1100">
                        <a:latin typeface="Raleway"/>
                        <a:ea typeface="Raleway"/>
                        <a:cs typeface="Raleway"/>
                        <a:sym typeface="Raleway"/>
                      </a:endParaRPr>
                    </a:p>
                  </a:txBody>
                  <a:tcPr marL="91425" marR="91425" marT="91425" marB="91425" anchor="ctr"/>
                </a:tc>
                <a:tc>
                  <a:txBody>
                    <a:bodyPr/>
                    <a:lstStyle/>
                    <a:p>
                      <a:pPr marL="0" lvl="0" indent="0" algn="ctr" rtl="0">
                        <a:spcBef>
                          <a:spcPts val="0"/>
                        </a:spcBef>
                        <a:spcAft>
                          <a:spcPts val="0"/>
                        </a:spcAft>
                        <a:buNone/>
                      </a:pPr>
                      <a:r>
                        <a:rPr lang="es" sz="1100">
                          <a:latin typeface="Raleway"/>
                          <a:ea typeface="Raleway"/>
                          <a:cs typeface="Raleway"/>
                          <a:sym typeface="Raleway"/>
                        </a:rPr>
                        <a:t>María</a:t>
                      </a:r>
                      <a:endParaRPr sz="1100">
                        <a:latin typeface="Raleway"/>
                        <a:ea typeface="Raleway"/>
                        <a:cs typeface="Raleway"/>
                        <a:sym typeface="Raleway"/>
                      </a:endParaRPr>
                    </a:p>
                  </a:txBody>
                  <a:tcPr marL="91425" marR="91425" marT="91425" marB="91425" anchor="ctr"/>
                </a:tc>
                <a:tc>
                  <a:txBody>
                    <a:bodyPr/>
                    <a:lstStyle/>
                    <a:p>
                      <a:pPr marL="0" lvl="0" indent="0" algn="ctr" rtl="0">
                        <a:spcBef>
                          <a:spcPts val="0"/>
                        </a:spcBef>
                        <a:spcAft>
                          <a:spcPts val="0"/>
                        </a:spcAft>
                        <a:buNone/>
                      </a:pPr>
                      <a:r>
                        <a:rPr lang="es" sz="1100">
                          <a:latin typeface="Raleway"/>
                          <a:ea typeface="Raleway"/>
                          <a:cs typeface="Raleway"/>
                          <a:sym typeface="Raleway"/>
                        </a:rPr>
                        <a:t>Camila</a:t>
                      </a:r>
                      <a:endParaRPr sz="1100">
                        <a:latin typeface="Raleway"/>
                        <a:ea typeface="Raleway"/>
                        <a:cs typeface="Raleway"/>
                        <a:sym typeface="Raleway"/>
                      </a:endParaRPr>
                    </a:p>
                  </a:txBody>
                  <a:tcPr marL="91425" marR="91425" marT="91425" marB="91425" anchor="ctr"/>
                </a:tc>
                <a:tc>
                  <a:txBody>
                    <a:bodyPr/>
                    <a:lstStyle/>
                    <a:p>
                      <a:pPr marL="0" lvl="0" indent="0" algn="ctr" rtl="0">
                        <a:spcBef>
                          <a:spcPts val="0"/>
                        </a:spcBef>
                        <a:spcAft>
                          <a:spcPts val="0"/>
                        </a:spcAft>
                        <a:buNone/>
                      </a:pPr>
                      <a:r>
                        <a:rPr lang="es" sz="1100">
                          <a:latin typeface="Raleway"/>
                          <a:ea typeface="Raleway"/>
                          <a:cs typeface="Raleway"/>
                          <a:sym typeface="Raleway"/>
                        </a:rPr>
                        <a:t>Ortega</a:t>
                      </a:r>
                      <a:endParaRPr sz="1100">
                        <a:latin typeface="Raleway"/>
                        <a:ea typeface="Raleway"/>
                        <a:cs typeface="Raleway"/>
                        <a:sym typeface="Raleway"/>
                      </a:endParaRPr>
                    </a:p>
                  </a:txBody>
                  <a:tcPr marL="91425" marR="91425" marT="91425" marB="91425" anchor="ctr"/>
                </a:tc>
                <a:tc>
                  <a:txBody>
                    <a:bodyPr/>
                    <a:lstStyle/>
                    <a:p>
                      <a:pPr marL="0" lvl="0" indent="0" algn="ctr" rtl="0">
                        <a:spcBef>
                          <a:spcPts val="0"/>
                        </a:spcBef>
                        <a:spcAft>
                          <a:spcPts val="0"/>
                        </a:spcAft>
                        <a:buNone/>
                      </a:pPr>
                      <a:r>
                        <a:rPr lang="es" sz="1100">
                          <a:latin typeface="Raleway"/>
                          <a:ea typeface="Raleway"/>
                          <a:cs typeface="Raleway"/>
                          <a:sym typeface="Raleway"/>
                        </a:rPr>
                        <a:t>Muñoz</a:t>
                      </a:r>
                      <a:endParaRPr sz="1100">
                        <a:latin typeface="Raleway"/>
                        <a:ea typeface="Raleway"/>
                        <a:cs typeface="Raleway"/>
                        <a:sym typeface="Raleway"/>
                      </a:endParaRPr>
                    </a:p>
                  </a:txBody>
                  <a:tcPr marL="91425" marR="91425" marT="91425" marB="91425" anchor="ctr"/>
                </a:tc>
                <a:tc>
                  <a:txBody>
                    <a:bodyPr/>
                    <a:lstStyle/>
                    <a:p>
                      <a:pPr marL="0" lvl="0" indent="0" algn="ctr" rtl="0">
                        <a:spcBef>
                          <a:spcPts val="0"/>
                        </a:spcBef>
                        <a:spcAft>
                          <a:spcPts val="0"/>
                        </a:spcAft>
                        <a:buNone/>
                      </a:pPr>
                      <a:r>
                        <a:rPr lang="es" sz="1100">
                          <a:latin typeface="Raleway"/>
                          <a:ea typeface="Raleway"/>
                          <a:cs typeface="Raleway"/>
                          <a:sym typeface="Raleway"/>
                        </a:rPr>
                        <a:t>07/01/2000</a:t>
                      </a:r>
                      <a:endParaRPr sz="1100">
                        <a:latin typeface="Raleway"/>
                        <a:ea typeface="Raleway"/>
                        <a:cs typeface="Raleway"/>
                        <a:sym typeface="Raleway"/>
                      </a:endParaRPr>
                    </a:p>
                  </a:txBody>
                  <a:tcPr marL="91425" marR="91425" marT="91425" marB="91425" anchor="ctr"/>
                </a:tc>
                <a:extLst>
                  <a:ext uri="{0D108BD9-81ED-4DB2-BD59-A6C34878D82A}">
                    <a16:rowId xmlns:a16="http://schemas.microsoft.com/office/drawing/2014/main" val="10004"/>
                  </a:ext>
                </a:extLst>
              </a:tr>
            </a:tbl>
          </a:graphicData>
        </a:graphic>
      </p:graphicFrame>
      <p:sp>
        <p:nvSpPr>
          <p:cNvPr id="115" name="Google Shape;115;p19"/>
          <p:cNvSpPr txBox="1"/>
          <p:nvPr/>
        </p:nvSpPr>
        <p:spPr>
          <a:xfrm>
            <a:off x="512825" y="903100"/>
            <a:ext cx="8147100" cy="1046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a:latin typeface="Raleway"/>
                <a:ea typeface="Raleway"/>
                <a:cs typeface="Raleway"/>
                <a:sym typeface="Raleway"/>
              </a:rPr>
              <a:t>Respuesta:</a:t>
            </a:r>
            <a:endParaRPr>
              <a:latin typeface="Raleway"/>
              <a:ea typeface="Raleway"/>
              <a:cs typeface="Raleway"/>
              <a:sym typeface="Raleway"/>
            </a:endParaRPr>
          </a:p>
          <a:p>
            <a:pPr marL="0" lvl="0" indent="0" algn="l" rtl="0">
              <a:spcBef>
                <a:spcPts val="0"/>
              </a:spcBef>
              <a:spcAft>
                <a:spcPts val="0"/>
              </a:spcAft>
              <a:buNone/>
            </a:pPr>
            <a:endParaRPr>
              <a:latin typeface="Raleway"/>
              <a:ea typeface="Raleway"/>
              <a:cs typeface="Raleway"/>
              <a:sym typeface="Raleway"/>
            </a:endParaRPr>
          </a:p>
          <a:p>
            <a:pPr marL="0" lvl="0" indent="0" algn="l" rtl="0">
              <a:spcBef>
                <a:spcPts val="0"/>
              </a:spcBef>
              <a:spcAft>
                <a:spcPts val="0"/>
              </a:spcAft>
              <a:buNone/>
            </a:pPr>
            <a:r>
              <a:rPr lang="es">
                <a:latin typeface="Raleway"/>
                <a:ea typeface="Raleway"/>
                <a:cs typeface="Raleway"/>
                <a:sym typeface="Raleway"/>
              </a:rPr>
              <a:t>La tabla normalizada es la </a:t>
            </a:r>
            <a:r>
              <a:rPr lang="es" b="1">
                <a:latin typeface="Raleway"/>
                <a:ea typeface="Raleway"/>
                <a:cs typeface="Raleway"/>
                <a:sym typeface="Raleway"/>
              </a:rPr>
              <a:t>número 1</a:t>
            </a:r>
            <a:r>
              <a:rPr lang="es">
                <a:latin typeface="Raleway"/>
                <a:ea typeface="Raleway"/>
                <a:cs typeface="Raleway"/>
                <a:sym typeface="Raleway"/>
              </a:rPr>
              <a:t>, pues esta sigue todos los criterios mencionados en la primera forma normal </a:t>
            </a:r>
            <a:endParaRPr>
              <a:latin typeface="Raleway"/>
              <a:ea typeface="Raleway"/>
              <a:cs typeface="Raleway"/>
              <a:sym typeface="Raleway"/>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20"/>
          <p:cNvSpPr/>
          <p:nvPr/>
        </p:nvSpPr>
        <p:spPr>
          <a:xfrm>
            <a:off x="5004775" y="-27850"/>
            <a:ext cx="572700" cy="572700"/>
          </a:xfrm>
          <a:prstGeom prst="round2DiagRect">
            <a:avLst>
              <a:gd name="adj1" fmla="val 50000"/>
              <a:gd name="adj2" fmla="val 0"/>
            </a:avLst>
          </a:prstGeom>
          <a:gradFill>
            <a:gsLst>
              <a:gs pos="0">
                <a:srgbClr val="EA8D8D"/>
              </a:gs>
              <a:gs pos="100000">
                <a:srgbClr val="A890F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20"/>
          <p:cNvSpPr txBox="1">
            <a:spLocks noGrp="1"/>
          </p:cNvSpPr>
          <p:nvPr>
            <p:ph type="body" idx="1"/>
          </p:nvPr>
        </p:nvSpPr>
        <p:spPr>
          <a:xfrm>
            <a:off x="388300" y="897575"/>
            <a:ext cx="4489200" cy="3831000"/>
          </a:xfrm>
          <a:prstGeom prst="rect">
            <a:avLst/>
          </a:prstGeom>
        </p:spPr>
        <p:txBody>
          <a:bodyPr spcFirstLastPara="1" wrap="square" lIns="91425" tIns="91425" rIns="91425" bIns="91425" anchor="t" anchorCtr="0">
            <a:normAutofit fontScale="77500" lnSpcReduction="10000"/>
          </a:bodyPr>
          <a:lstStyle/>
          <a:p>
            <a:pPr marL="0" lvl="0" indent="0" algn="l" rtl="0">
              <a:lnSpc>
                <a:spcPct val="150000"/>
              </a:lnSpc>
              <a:spcBef>
                <a:spcPts val="0"/>
              </a:spcBef>
              <a:spcAft>
                <a:spcPts val="0"/>
              </a:spcAft>
              <a:buClr>
                <a:schemeClr val="dk1"/>
              </a:buClr>
              <a:buSzPct val="61111"/>
              <a:buFont typeface="Arial"/>
              <a:buNone/>
            </a:pPr>
            <a:r>
              <a:rPr lang="es">
                <a:latin typeface="Raleway"/>
                <a:ea typeface="Raleway"/>
                <a:cs typeface="Raleway"/>
                <a:sym typeface="Raleway"/>
              </a:rPr>
              <a:t>Una tabla está en 2FN si </a:t>
            </a:r>
            <a:r>
              <a:rPr lang="es" b="1">
                <a:latin typeface="Raleway"/>
                <a:ea typeface="Raleway"/>
                <a:cs typeface="Raleway"/>
                <a:sym typeface="Raleway"/>
              </a:rPr>
              <a:t>además de estar en 1FN</a:t>
            </a:r>
            <a:r>
              <a:rPr lang="es">
                <a:latin typeface="Raleway"/>
                <a:ea typeface="Raleway"/>
                <a:cs typeface="Raleway"/>
                <a:sym typeface="Raleway"/>
              </a:rPr>
              <a:t> cumple que los atributos no clave depende de TODA la clave principal.</a:t>
            </a:r>
            <a:endParaRPr>
              <a:latin typeface="Raleway"/>
              <a:ea typeface="Raleway"/>
              <a:cs typeface="Raleway"/>
              <a:sym typeface="Raleway"/>
            </a:endParaRPr>
          </a:p>
          <a:p>
            <a:pPr marL="0" lvl="0" indent="0" algn="l" rtl="0">
              <a:lnSpc>
                <a:spcPct val="150000"/>
              </a:lnSpc>
              <a:spcBef>
                <a:spcPts val="1200"/>
              </a:spcBef>
              <a:spcAft>
                <a:spcPts val="1200"/>
              </a:spcAft>
              <a:buNone/>
            </a:pPr>
            <a:r>
              <a:rPr lang="es">
                <a:latin typeface="Raleway"/>
                <a:ea typeface="Raleway"/>
                <a:cs typeface="Raleway"/>
                <a:sym typeface="Raleway"/>
              </a:rPr>
              <a:t>Por ejemplo, si tenemos una tabla con </a:t>
            </a:r>
            <a:r>
              <a:rPr lang="es" b="1">
                <a:latin typeface="Raleway"/>
                <a:ea typeface="Raleway"/>
                <a:cs typeface="Raleway"/>
                <a:sym typeface="Raleway"/>
              </a:rPr>
              <a:t>Personas</a:t>
            </a:r>
            <a:r>
              <a:rPr lang="es">
                <a:latin typeface="Raleway"/>
                <a:ea typeface="Raleway"/>
                <a:cs typeface="Raleway"/>
                <a:sym typeface="Raleway"/>
              </a:rPr>
              <a:t>, identificadas por su NIF y recogemos su empresa y dirección de trabajo, la clave sería NIF-Empresa. Pero nos encontraremos con que una misma persona puede trabajar en varias empresas. Y vemos que la dirección de trabajo no depende de TODA la clave primaria, sino solo de la empresa. Por lo tanto, no estamos en 2FN.</a:t>
            </a:r>
            <a:endParaRPr>
              <a:latin typeface="Raleway"/>
              <a:ea typeface="Raleway"/>
              <a:cs typeface="Raleway"/>
              <a:sym typeface="Raleway"/>
            </a:endParaRPr>
          </a:p>
        </p:txBody>
      </p:sp>
      <p:sp>
        <p:nvSpPr>
          <p:cNvPr id="122" name="Google Shape;122;p20"/>
          <p:cNvSpPr/>
          <p:nvPr/>
        </p:nvSpPr>
        <p:spPr>
          <a:xfrm>
            <a:off x="4877650" y="-27850"/>
            <a:ext cx="572700" cy="572700"/>
          </a:xfrm>
          <a:prstGeom prst="round2DiagRect">
            <a:avLst>
              <a:gd name="adj1" fmla="val 50000"/>
              <a:gd name="adj2" fmla="val 0"/>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20"/>
          <p:cNvSpPr txBox="1">
            <a:spLocks noGrp="1"/>
          </p:cNvSpPr>
          <p:nvPr>
            <p:ph type="title"/>
          </p:nvPr>
        </p:nvSpPr>
        <p:spPr>
          <a:xfrm>
            <a:off x="-183700" y="-27850"/>
            <a:ext cx="5360700" cy="572700"/>
          </a:xfrm>
          <a:prstGeom prst="rect">
            <a:avLst/>
          </a:prstGeom>
          <a:solidFill>
            <a:srgbClr val="434343"/>
          </a:solidFill>
        </p:spPr>
        <p:txBody>
          <a:bodyPr spcFirstLastPara="1" wrap="square" lIns="91425" tIns="91425" rIns="91425" bIns="91425" anchor="t" anchorCtr="0">
            <a:normAutofit fontScale="90000"/>
          </a:bodyPr>
          <a:lstStyle/>
          <a:p>
            <a:pPr marL="0" lvl="0" indent="0" algn="r" rtl="0">
              <a:spcBef>
                <a:spcPts val="0"/>
              </a:spcBef>
              <a:spcAft>
                <a:spcPts val="0"/>
              </a:spcAft>
              <a:buNone/>
            </a:pPr>
            <a:r>
              <a:rPr lang="es">
                <a:solidFill>
                  <a:schemeClr val="lt1"/>
                </a:solidFill>
                <a:latin typeface="Raleway Black"/>
                <a:ea typeface="Raleway Black"/>
                <a:cs typeface="Raleway Black"/>
                <a:sym typeface="Raleway Black"/>
              </a:rPr>
              <a:t>2FN - Segunda Forma Normal </a:t>
            </a:r>
            <a:endParaRPr>
              <a:solidFill>
                <a:schemeClr val="lt1"/>
              </a:solidFill>
              <a:latin typeface="Raleway Black"/>
              <a:ea typeface="Raleway Black"/>
              <a:cs typeface="Raleway Black"/>
              <a:sym typeface="Raleway Black"/>
            </a:endParaRPr>
          </a:p>
        </p:txBody>
      </p:sp>
      <p:pic>
        <p:nvPicPr>
          <p:cNvPr id="124" name="Google Shape;124;p20"/>
          <p:cNvPicPr preferRelativeResize="0"/>
          <p:nvPr/>
        </p:nvPicPr>
        <p:blipFill>
          <a:blip r:embed="rId3">
            <a:alphaModFix/>
          </a:blip>
          <a:stretch>
            <a:fillRect/>
          </a:stretch>
        </p:blipFill>
        <p:spPr>
          <a:xfrm>
            <a:off x="5029900" y="697250"/>
            <a:ext cx="3961700" cy="39617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21"/>
          <p:cNvSpPr/>
          <p:nvPr/>
        </p:nvSpPr>
        <p:spPr>
          <a:xfrm>
            <a:off x="4776175" y="-27850"/>
            <a:ext cx="572700" cy="572700"/>
          </a:xfrm>
          <a:prstGeom prst="round2DiagRect">
            <a:avLst>
              <a:gd name="adj1" fmla="val 50000"/>
              <a:gd name="adj2" fmla="val 0"/>
            </a:avLst>
          </a:prstGeom>
          <a:gradFill>
            <a:gsLst>
              <a:gs pos="0">
                <a:srgbClr val="EA8D8D"/>
              </a:gs>
              <a:gs pos="100000">
                <a:srgbClr val="A890F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21"/>
          <p:cNvSpPr/>
          <p:nvPr/>
        </p:nvSpPr>
        <p:spPr>
          <a:xfrm>
            <a:off x="4649050" y="-27850"/>
            <a:ext cx="572700" cy="572700"/>
          </a:xfrm>
          <a:prstGeom prst="round2DiagRect">
            <a:avLst>
              <a:gd name="adj1" fmla="val 50000"/>
              <a:gd name="adj2" fmla="val 0"/>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21"/>
          <p:cNvSpPr txBox="1">
            <a:spLocks noGrp="1"/>
          </p:cNvSpPr>
          <p:nvPr>
            <p:ph type="title"/>
          </p:nvPr>
        </p:nvSpPr>
        <p:spPr>
          <a:xfrm>
            <a:off x="-138200" y="-27850"/>
            <a:ext cx="5086500" cy="572700"/>
          </a:xfrm>
          <a:prstGeom prst="rect">
            <a:avLst/>
          </a:prstGeom>
          <a:solidFill>
            <a:srgbClr val="434343"/>
          </a:solidFill>
        </p:spPr>
        <p:txBody>
          <a:bodyPr spcFirstLastPara="1" wrap="square" lIns="91425" tIns="91425" rIns="91425" bIns="91425" anchor="t" anchorCtr="0">
            <a:normAutofit fontScale="90000"/>
          </a:bodyPr>
          <a:lstStyle/>
          <a:p>
            <a:pPr marL="0" lvl="0" indent="0" algn="r" rtl="0">
              <a:spcBef>
                <a:spcPts val="0"/>
              </a:spcBef>
              <a:spcAft>
                <a:spcPts val="0"/>
              </a:spcAft>
              <a:buNone/>
            </a:pPr>
            <a:r>
              <a:rPr lang="es">
                <a:solidFill>
                  <a:schemeClr val="lt1"/>
                </a:solidFill>
                <a:latin typeface="Raleway Black"/>
                <a:ea typeface="Raleway Black"/>
                <a:cs typeface="Raleway Black"/>
                <a:sym typeface="Raleway Black"/>
              </a:rPr>
              <a:t>2FN - Primera Forma Normal </a:t>
            </a:r>
            <a:endParaRPr>
              <a:solidFill>
                <a:schemeClr val="lt1"/>
              </a:solidFill>
              <a:latin typeface="Raleway Black"/>
              <a:ea typeface="Raleway Black"/>
              <a:cs typeface="Raleway Black"/>
              <a:sym typeface="Raleway Black"/>
            </a:endParaRPr>
          </a:p>
        </p:txBody>
      </p:sp>
      <p:graphicFrame>
        <p:nvGraphicFramePr>
          <p:cNvPr id="132" name="Google Shape;132;p21"/>
          <p:cNvGraphicFramePr/>
          <p:nvPr/>
        </p:nvGraphicFramePr>
        <p:xfrm>
          <a:off x="512925" y="1150900"/>
          <a:ext cx="8146975" cy="1752450"/>
        </p:xfrm>
        <a:graphic>
          <a:graphicData uri="http://schemas.openxmlformats.org/drawingml/2006/table">
            <a:tbl>
              <a:tblPr>
                <a:noFill/>
                <a:tableStyleId>{DA8704CD-9B22-43E0-8475-B74C5B96B92F}</a:tableStyleId>
              </a:tblPr>
              <a:tblGrid>
                <a:gridCol w="382850">
                  <a:extLst>
                    <a:ext uri="{9D8B030D-6E8A-4147-A177-3AD203B41FA5}">
                      <a16:colId xmlns:a16="http://schemas.microsoft.com/office/drawing/2014/main" val="20000"/>
                    </a:ext>
                  </a:extLst>
                </a:gridCol>
                <a:gridCol w="1301950">
                  <a:extLst>
                    <a:ext uri="{9D8B030D-6E8A-4147-A177-3AD203B41FA5}">
                      <a16:colId xmlns:a16="http://schemas.microsoft.com/office/drawing/2014/main" val="20001"/>
                    </a:ext>
                  </a:extLst>
                </a:gridCol>
                <a:gridCol w="1521375">
                  <a:extLst>
                    <a:ext uri="{9D8B030D-6E8A-4147-A177-3AD203B41FA5}">
                      <a16:colId xmlns:a16="http://schemas.microsoft.com/office/drawing/2014/main" val="20002"/>
                    </a:ext>
                  </a:extLst>
                </a:gridCol>
                <a:gridCol w="1436150">
                  <a:extLst>
                    <a:ext uri="{9D8B030D-6E8A-4147-A177-3AD203B41FA5}">
                      <a16:colId xmlns:a16="http://schemas.microsoft.com/office/drawing/2014/main" val="20003"/>
                    </a:ext>
                  </a:extLst>
                </a:gridCol>
                <a:gridCol w="1842875">
                  <a:extLst>
                    <a:ext uri="{9D8B030D-6E8A-4147-A177-3AD203B41FA5}">
                      <a16:colId xmlns:a16="http://schemas.microsoft.com/office/drawing/2014/main" val="20004"/>
                    </a:ext>
                  </a:extLst>
                </a:gridCol>
                <a:gridCol w="1661775">
                  <a:extLst>
                    <a:ext uri="{9D8B030D-6E8A-4147-A177-3AD203B41FA5}">
                      <a16:colId xmlns:a16="http://schemas.microsoft.com/office/drawing/2014/main" val="20005"/>
                    </a:ext>
                  </a:extLst>
                </a:gridCol>
              </a:tblGrid>
              <a:tr h="348000">
                <a:tc>
                  <a:txBody>
                    <a:bodyPr/>
                    <a:lstStyle/>
                    <a:p>
                      <a:pPr marL="0" lvl="0" indent="0" algn="ctr" rtl="0">
                        <a:spcBef>
                          <a:spcPts val="0"/>
                        </a:spcBef>
                        <a:spcAft>
                          <a:spcPts val="0"/>
                        </a:spcAft>
                        <a:buNone/>
                      </a:pPr>
                      <a:r>
                        <a:rPr lang="es" sz="1100">
                          <a:latin typeface="Raleway"/>
                          <a:ea typeface="Raleway"/>
                          <a:cs typeface="Raleway"/>
                          <a:sym typeface="Raleway"/>
                        </a:rPr>
                        <a:t>id</a:t>
                      </a:r>
                      <a:endParaRPr sz="1100">
                        <a:latin typeface="Raleway"/>
                        <a:ea typeface="Raleway"/>
                        <a:cs typeface="Raleway"/>
                        <a:sym typeface="Raleway"/>
                      </a:endParaRPr>
                    </a:p>
                  </a:txBody>
                  <a:tcPr marL="91425" marR="91425" marT="91425" marB="91425" anchor="ctr">
                    <a:lnL w="9525" cap="flat" cmpd="sng">
                      <a:solidFill>
                        <a:srgbClr val="674EA7"/>
                      </a:solidFill>
                      <a:prstDash val="solid"/>
                      <a:round/>
                      <a:headEnd type="none" w="sm" len="sm"/>
                      <a:tailEnd type="none" w="sm" len="sm"/>
                    </a:lnL>
                    <a:lnR w="9525" cap="flat" cmpd="sng">
                      <a:solidFill>
                        <a:srgbClr val="674EA7"/>
                      </a:solidFill>
                      <a:prstDash val="solid"/>
                      <a:round/>
                      <a:headEnd type="none" w="sm" len="sm"/>
                      <a:tailEnd type="none" w="sm" len="sm"/>
                    </a:lnR>
                    <a:lnT w="9525" cap="flat" cmpd="sng">
                      <a:solidFill>
                        <a:srgbClr val="674EA7"/>
                      </a:solidFill>
                      <a:prstDash val="solid"/>
                      <a:round/>
                      <a:headEnd type="none" w="sm" len="sm"/>
                      <a:tailEnd type="none" w="sm" len="sm"/>
                    </a:lnT>
                    <a:lnB w="9525" cap="flat" cmpd="sng">
                      <a:solidFill>
                        <a:srgbClr val="674EA7"/>
                      </a:solidFill>
                      <a:prstDash val="solid"/>
                      <a:round/>
                      <a:headEnd type="none" w="sm" len="sm"/>
                      <a:tailEnd type="none" w="sm" len="sm"/>
                    </a:lnB>
                    <a:gradFill>
                      <a:gsLst>
                        <a:gs pos="0">
                          <a:srgbClr val="EA8D8D"/>
                        </a:gs>
                        <a:gs pos="100000">
                          <a:srgbClr val="A890FE"/>
                        </a:gs>
                      </a:gsLst>
                      <a:lin ang="5400700" scaled="0"/>
                    </a:gradFill>
                  </a:tcPr>
                </a:tc>
                <a:tc>
                  <a:txBody>
                    <a:bodyPr/>
                    <a:lstStyle/>
                    <a:p>
                      <a:pPr marL="0" lvl="0" indent="0" algn="ctr" rtl="0">
                        <a:spcBef>
                          <a:spcPts val="0"/>
                        </a:spcBef>
                        <a:spcAft>
                          <a:spcPts val="0"/>
                        </a:spcAft>
                        <a:buNone/>
                      </a:pPr>
                      <a:r>
                        <a:rPr lang="es" sz="1100">
                          <a:latin typeface="Raleway"/>
                          <a:ea typeface="Raleway"/>
                          <a:cs typeface="Raleway"/>
                          <a:sym typeface="Raleway"/>
                        </a:rPr>
                        <a:t>primer_nombre</a:t>
                      </a:r>
                      <a:endParaRPr sz="1100">
                        <a:latin typeface="Raleway"/>
                        <a:ea typeface="Raleway"/>
                        <a:cs typeface="Raleway"/>
                        <a:sym typeface="Raleway"/>
                      </a:endParaRPr>
                    </a:p>
                  </a:txBody>
                  <a:tcPr marL="91425" marR="91425" marT="91425" marB="91425" anchor="ctr">
                    <a:lnL w="9525" cap="flat" cmpd="sng">
                      <a:solidFill>
                        <a:srgbClr val="674EA7"/>
                      </a:solidFill>
                      <a:prstDash val="solid"/>
                      <a:round/>
                      <a:headEnd type="none" w="sm" len="sm"/>
                      <a:tailEnd type="none" w="sm" len="sm"/>
                    </a:lnL>
                    <a:lnR w="9525" cap="flat" cmpd="sng">
                      <a:solidFill>
                        <a:srgbClr val="674EA7"/>
                      </a:solidFill>
                      <a:prstDash val="solid"/>
                      <a:round/>
                      <a:headEnd type="none" w="sm" len="sm"/>
                      <a:tailEnd type="none" w="sm" len="sm"/>
                    </a:lnR>
                    <a:lnT w="9525" cap="flat" cmpd="sng">
                      <a:solidFill>
                        <a:srgbClr val="674EA7"/>
                      </a:solidFill>
                      <a:prstDash val="solid"/>
                      <a:round/>
                      <a:headEnd type="none" w="sm" len="sm"/>
                      <a:tailEnd type="none" w="sm" len="sm"/>
                    </a:lnT>
                    <a:lnB w="9525" cap="flat" cmpd="sng">
                      <a:solidFill>
                        <a:srgbClr val="674EA7"/>
                      </a:solidFill>
                      <a:prstDash val="solid"/>
                      <a:round/>
                      <a:headEnd type="none" w="sm" len="sm"/>
                      <a:tailEnd type="none" w="sm" len="sm"/>
                    </a:lnB>
                    <a:gradFill>
                      <a:gsLst>
                        <a:gs pos="0">
                          <a:srgbClr val="EA8D8D"/>
                        </a:gs>
                        <a:gs pos="100000">
                          <a:srgbClr val="A890FE"/>
                        </a:gs>
                      </a:gsLst>
                      <a:lin ang="5400700" scaled="0"/>
                    </a:gradFill>
                  </a:tcPr>
                </a:tc>
                <a:tc>
                  <a:txBody>
                    <a:bodyPr/>
                    <a:lstStyle/>
                    <a:p>
                      <a:pPr marL="0" lvl="0" indent="0" algn="ctr" rtl="0">
                        <a:spcBef>
                          <a:spcPts val="0"/>
                        </a:spcBef>
                        <a:spcAft>
                          <a:spcPts val="0"/>
                        </a:spcAft>
                        <a:buNone/>
                      </a:pPr>
                      <a:r>
                        <a:rPr lang="es" sz="1100">
                          <a:latin typeface="Raleway"/>
                          <a:ea typeface="Raleway"/>
                          <a:cs typeface="Raleway"/>
                          <a:sym typeface="Raleway"/>
                        </a:rPr>
                        <a:t>segundo_nombre</a:t>
                      </a:r>
                      <a:endParaRPr sz="1100">
                        <a:latin typeface="Raleway"/>
                        <a:ea typeface="Raleway"/>
                        <a:cs typeface="Raleway"/>
                        <a:sym typeface="Raleway"/>
                      </a:endParaRPr>
                    </a:p>
                  </a:txBody>
                  <a:tcPr marL="91425" marR="91425" marT="91425" marB="91425" anchor="ctr">
                    <a:lnL w="9525" cap="flat" cmpd="sng">
                      <a:solidFill>
                        <a:srgbClr val="674EA7"/>
                      </a:solidFill>
                      <a:prstDash val="solid"/>
                      <a:round/>
                      <a:headEnd type="none" w="sm" len="sm"/>
                      <a:tailEnd type="none" w="sm" len="sm"/>
                    </a:lnL>
                    <a:lnR w="9525" cap="flat" cmpd="sng">
                      <a:solidFill>
                        <a:srgbClr val="674EA7"/>
                      </a:solidFill>
                      <a:prstDash val="solid"/>
                      <a:round/>
                      <a:headEnd type="none" w="sm" len="sm"/>
                      <a:tailEnd type="none" w="sm" len="sm"/>
                    </a:lnR>
                    <a:lnT w="9525" cap="flat" cmpd="sng">
                      <a:solidFill>
                        <a:srgbClr val="674EA7"/>
                      </a:solidFill>
                      <a:prstDash val="solid"/>
                      <a:round/>
                      <a:headEnd type="none" w="sm" len="sm"/>
                      <a:tailEnd type="none" w="sm" len="sm"/>
                    </a:lnT>
                    <a:lnB w="9525" cap="flat" cmpd="sng">
                      <a:solidFill>
                        <a:srgbClr val="674EA7"/>
                      </a:solidFill>
                      <a:prstDash val="solid"/>
                      <a:round/>
                      <a:headEnd type="none" w="sm" len="sm"/>
                      <a:tailEnd type="none" w="sm" len="sm"/>
                    </a:lnB>
                    <a:gradFill>
                      <a:gsLst>
                        <a:gs pos="0">
                          <a:srgbClr val="EA8D8D"/>
                        </a:gs>
                        <a:gs pos="100000">
                          <a:srgbClr val="A890FE"/>
                        </a:gs>
                      </a:gsLst>
                      <a:lin ang="5400700" scaled="0"/>
                    </a:gradFill>
                  </a:tcPr>
                </a:tc>
                <a:tc>
                  <a:txBody>
                    <a:bodyPr/>
                    <a:lstStyle/>
                    <a:p>
                      <a:pPr marL="0" lvl="0" indent="0" algn="ctr" rtl="0">
                        <a:spcBef>
                          <a:spcPts val="0"/>
                        </a:spcBef>
                        <a:spcAft>
                          <a:spcPts val="0"/>
                        </a:spcAft>
                        <a:buNone/>
                      </a:pPr>
                      <a:r>
                        <a:rPr lang="es" sz="1100">
                          <a:latin typeface="Raleway"/>
                          <a:ea typeface="Raleway"/>
                          <a:cs typeface="Raleway"/>
                          <a:sym typeface="Raleway"/>
                        </a:rPr>
                        <a:t>primer_apellido</a:t>
                      </a:r>
                      <a:endParaRPr sz="1100">
                        <a:latin typeface="Raleway"/>
                        <a:ea typeface="Raleway"/>
                        <a:cs typeface="Raleway"/>
                        <a:sym typeface="Raleway"/>
                      </a:endParaRPr>
                    </a:p>
                  </a:txBody>
                  <a:tcPr marL="91425" marR="91425" marT="91425" marB="91425" anchor="ctr">
                    <a:lnL w="9525" cap="flat" cmpd="sng">
                      <a:solidFill>
                        <a:srgbClr val="674EA7"/>
                      </a:solidFill>
                      <a:prstDash val="solid"/>
                      <a:round/>
                      <a:headEnd type="none" w="sm" len="sm"/>
                      <a:tailEnd type="none" w="sm" len="sm"/>
                    </a:lnL>
                    <a:lnR w="9525" cap="flat" cmpd="sng">
                      <a:solidFill>
                        <a:srgbClr val="674EA7"/>
                      </a:solidFill>
                      <a:prstDash val="solid"/>
                      <a:round/>
                      <a:headEnd type="none" w="sm" len="sm"/>
                      <a:tailEnd type="none" w="sm" len="sm"/>
                    </a:lnR>
                    <a:lnT w="9525" cap="flat" cmpd="sng">
                      <a:solidFill>
                        <a:srgbClr val="674EA7"/>
                      </a:solidFill>
                      <a:prstDash val="solid"/>
                      <a:round/>
                      <a:headEnd type="none" w="sm" len="sm"/>
                      <a:tailEnd type="none" w="sm" len="sm"/>
                    </a:lnT>
                    <a:lnB w="9525" cap="flat" cmpd="sng">
                      <a:solidFill>
                        <a:srgbClr val="674EA7"/>
                      </a:solidFill>
                      <a:prstDash val="solid"/>
                      <a:round/>
                      <a:headEnd type="none" w="sm" len="sm"/>
                      <a:tailEnd type="none" w="sm" len="sm"/>
                    </a:lnB>
                    <a:gradFill>
                      <a:gsLst>
                        <a:gs pos="0">
                          <a:srgbClr val="EA8D8D"/>
                        </a:gs>
                        <a:gs pos="100000">
                          <a:srgbClr val="A890FE"/>
                        </a:gs>
                      </a:gsLst>
                      <a:lin ang="5400700" scaled="0"/>
                    </a:gradFill>
                  </a:tcPr>
                </a:tc>
                <a:tc>
                  <a:txBody>
                    <a:bodyPr/>
                    <a:lstStyle/>
                    <a:p>
                      <a:pPr marL="0" lvl="0" indent="0" algn="ctr" rtl="0">
                        <a:spcBef>
                          <a:spcPts val="0"/>
                        </a:spcBef>
                        <a:spcAft>
                          <a:spcPts val="0"/>
                        </a:spcAft>
                        <a:buNone/>
                      </a:pPr>
                      <a:r>
                        <a:rPr lang="es" sz="1100">
                          <a:latin typeface="Raleway"/>
                          <a:ea typeface="Raleway"/>
                          <a:cs typeface="Raleway"/>
                          <a:sym typeface="Raleway"/>
                        </a:rPr>
                        <a:t>segundo_apellido</a:t>
                      </a:r>
                      <a:endParaRPr sz="1100">
                        <a:latin typeface="Raleway"/>
                        <a:ea typeface="Raleway"/>
                        <a:cs typeface="Raleway"/>
                        <a:sym typeface="Raleway"/>
                      </a:endParaRPr>
                    </a:p>
                  </a:txBody>
                  <a:tcPr marL="91425" marR="91425" marT="91425" marB="91425" anchor="ctr">
                    <a:lnL w="9525" cap="flat" cmpd="sng">
                      <a:solidFill>
                        <a:srgbClr val="674EA7"/>
                      </a:solidFill>
                      <a:prstDash val="solid"/>
                      <a:round/>
                      <a:headEnd type="none" w="sm" len="sm"/>
                      <a:tailEnd type="none" w="sm" len="sm"/>
                    </a:lnL>
                    <a:lnR w="9525" cap="flat" cmpd="sng">
                      <a:solidFill>
                        <a:srgbClr val="674EA7"/>
                      </a:solidFill>
                      <a:prstDash val="solid"/>
                      <a:round/>
                      <a:headEnd type="none" w="sm" len="sm"/>
                      <a:tailEnd type="none" w="sm" len="sm"/>
                    </a:lnR>
                    <a:lnT w="9525" cap="flat" cmpd="sng">
                      <a:solidFill>
                        <a:srgbClr val="674EA7"/>
                      </a:solidFill>
                      <a:prstDash val="solid"/>
                      <a:round/>
                      <a:headEnd type="none" w="sm" len="sm"/>
                      <a:tailEnd type="none" w="sm" len="sm"/>
                    </a:lnT>
                    <a:lnB w="9525" cap="flat" cmpd="sng">
                      <a:solidFill>
                        <a:srgbClr val="674EA7"/>
                      </a:solidFill>
                      <a:prstDash val="solid"/>
                      <a:round/>
                      <a:headEnd type="none" w="sm" len="sm"/>
                      <a:tailEnd type="none" w="sm" len="sm"/>
                    </a:lnB>
                    <a:gradFill>
                      <a:gsLst>
                        <a:gs pos="0">
                          <a:srgbClr val="EA8D8D"/>
                        </a:gs>
                        <a:gs pos="100000">
                          <a:srgbClr val="A890FE"/>
                        </a:gs>
                      </a:gsLst>
                      <a:lin ang="5400700" scaled="0"/>
                    </a:gradFill>
                  </a:tcPr>
                </a:tc>
                <a:tc>
                  <a:txBody>
                    <a:bodyPr/>
                    <a:lstStyle/>
                    <a:p>
                      <a:pPr marL="0" lvl="0" indent="0" algn="ctr" rtl="0">
                        <a:spcBef>
                          <a:spcPts val="0"/>
                        </a:spcBef>
                        <a:spcAft>
                          <a:spcPts val="0"/>
                        </a:spcAft>
                        <a:buNone/>
                      </a:pPr>
                      <a:r>
                        <a:rPr lang="es" sz="1100">
                          <a:latin typeface="Raleway"/>
                          <a:ea typeface="Raleway"/>
                          <a:cs typeface="Raleway"/>
                          <a:sym typeface="Raleway"/>
                        </a:rPr>
                        <a:t>direccion_trabajo</a:t>
                      </a:r>
                      <a:endParaRPr sz="1100">
                        <a:latin typeface="Raleway"/>
                        <a:ea typeface="Raleway"/>
                        <a:cs typeface="Raleway"/>
                        <a:sym typeface="Raleway"/>
                      </a:endParaRPr>
                    </a:p>
                  </a:txBody>
                  <a:tcPr marL="91425" marR="91425" marT="91425" marB="91425" anchor="ctr">
                    <a:lnL w="9525" cap="flat" cmpd="sng">
                      <a:solidFill>
                        <a:srgbClr val="674EA7"/>
                      </a:solidFill>
                      <a:prstDash val="solid"/>
                      <a:round/>
                      <a:headEnd type="none" w="sm" len="sm"/>
                      <a:tailEnd type="none" w="sm" len="sm"/>
                    </a:lnL>
                    <a:lnR w="9525" cap="flat" cmpd="sng">
                      <a:solidFill>
                        <a:srgbClr val="674EA7"/>
                      </a:solidFill>
                      <a:prstDash val="solid"/>
                      <a:round/>
                      <a:headEnd type="none" w="sm" len="sm"/>
                      <a:tailEnd type="none" w="sm" len="sm"/>
                    </a:lnR>
                    <a:lnT w="9525" cap="flat" cmpd="sng">
                      <a:solidFill>
                        <a:srgbClr val="674EA7"/>
                      </a:solidFill>
                      <a:prstDash val="solid"/>
                      <a:round/>
                      <a:headEnd type="none" w="sm" len="sm"/>
                      <a:tailEnd type="none" w="sm" len="sm"/>
                    </a:lnT>
                    <a:lnB w="9525" cap="flat" cmpd="sng">
                      <a:solidFill>
                        <a:srgbClr val="674EA7"/>
                      </a:solidFill>
                      <a:prstDash val="solid"/>
                      <a:round/>
                      <a:headEnd type="none" w="sm" len="sm"/>
                      <a:tailEnd type="none" w="sm" len="sm"/>
                    </a:lnB>
                    <a:gradFill>
                      <a:gsLst>
                        <a:gs pos="0">
                          <a:srgbClr val="EA8D8D"/>
                        </a:gs>
                        <a:gs pos="100000">
                          <a:srgbClr val="A890FE"/>
                        </a:gs>
                      </a:gsLst>
                      <a:lin ang="5400700" scaled="0"/>
                    </a:gradFill>
                  </a:tcPr>
                </a:tc>
                <a:extLst>
                  <a:ext uri="{0D108BD9-81ED-4DB2-BD59-A6C34878D82A}">
                    <a16:rowId xmlns:a16="http://schemas.microsoft.com/office/drawing/2014/main" val="10000"/>
                  </a:ext>
                </a:extLst>
              </a:tr>
              <a:tr h="348000">
                <a:tc>
                  <a:txBody>
                    <a:bodyPr/>
                    <a:lstStyle/>
                    <a:p>
                      <a:pPr marL="0" lvl="0" indent="0" algn="ctr" rtl="0">
                        <a:spcBef>
                          <a:spcPts val="0"/>
                        </a:spcBef>
                        <a:spcAft>
                          <a:spcPts val="0"/>
                        </a:spcAft>
                        <a:buNone/>
                      </a:pPr>
                      <a:r>
                        <a:rPr lang="es" sz="1100">
                          <a:latin typeface="Raleway"/>
                          <a:ea typeface="Raleway"/>
                          <a:cs typeface="Raleway"/>
                          <a:sym typeface="Raleway"/>
                        </a:rPr>
                        <a:t>0</a:t>
                      </a:r>
                      <a:endParaRPr sz="1100">
                        <a:latin typeface="Raleway"/>
                        <a:ea typeface="Raleway"/>
                        <a:cs typeface="Raleway"/>
                        <a:sym typeface="Raleway"/>
                      </a:endParaRPr>
                    </a:p>
                  </a:txBody>
                  <a:tcPr marL="91425" marR="91425" marT="91425" marB="91425" anchor="ctr">
                    <a:lnT w="9525" cap="flat" cmpd="sng">
                      <a:solidFill>
                        <a:srgbClr val="674EA7"/>
                      </a:solidFill>
                      <a:prstDash val="solid"/>
                      <a:round/>
                      <a:headEnd type="none" w="sm" len="sm"/>
                      <a:tailEnd type="none" w="sm" len="sm"/>
                    </a:lnT>
                  </a:tcPr>
                </a:tc>
                <a:tc>
                  <a:txBody>
                    <a:bodyPr/>
                    <a:lstStyle/>
                    <a:p>
                      <a:pPr marL="0" lvl="0" indent="0" algn="ctr" rtl="0">
                        <a:spcBef>
                          <a:spcPts val="0"/>
                        </a:spcBef>
                        <a:spcAft>
                          <a:spcPts val="0"/>
                        </a:spcAft>
                        <a:buNone/>
                      </a:pPr>
                      <a:r>
                        <a:rPr lang="es" sz="1100">
                          <a:latin typeface="Raleway"/>
                          <a:ea typeface="Raleway"/>
                          <a:cs typeface="Raleway"/>
                          <a:sym typeface="Raleway"/>
                        </a:rPr>
                        <a:t>Jorge</a:t>
                      </a:r>
                      <a:endParaRPr sz="1100">
                        <a:latin typeface="Raleway"/>
                        <a:ea typeface="Raleway"/>
                        <a:cs typeface="Raleway"/>
                        <a:sym typeface="Raleway"/>
                      </a:endParaRPr>
                    </a:p>
                  </a:txBody>
                  <a:tcPr marL="91425" marR="91425" marT="91425" marB="91425" anchor="ctr">
                    <a:lnT w="9525" cap="flat" cmpd="sng">
                      <a:solidFill>
                        <a:srgbClr val="674EA7"/>
                      </a:solidFill>
                      <a:prstDash val="solid"/>
                      <a:round/>
                      <a:headEnd type="none" w="sm" len="sm"/>
                      <a:tailEnd type="none" w="sm" len="sm"/>
                    </a:lnT>
                  </a:tcPr>
                </a:tc>
                <a:tc>
                  <a:txBody>
                    <a:bodyPr/>
                    <a:lstStyle/>
                    <a:p>
                      <a:pPr marL="0" lvl="0" indent="0" algn="ctr" rtl="0">
                        <a:spcBef>
                          <a:spcPts val="0"/>
                        </a:spcBef>
                        <a:spcAft>
                          <a:spcPts val="0"/>
                        </a:spcAft>
                        <a:buNone/>
                      </a:pPr>
                      <a:r>
                        <a:rPr lang="es" sz="1100">
                          <a:latin typeface="Raleway"/>
                          <a:ea typeface="Raleway"/>
                          <a:cs typeface="Raleway"/>
                          <a:sym typeface="Raleway"/>
                        </a:rPr>
                        <a:t>Ignacio</a:t>
                      </a:r>
                      <a:endParaRPr sz="1100">
                        <a:latin typeface="Raleway"/>
                        <a:ea typeface="Raleway"/>
                        <a:cs typeface="Raleway"/>
                        <a:sym typeface="Raleway"/>
                      </a:endParaRPr>
                    </a:p>
                  </a:txBody>
                  <a:tcPr marL="91425" marR="91425" marT="91425" marB="91425" anchor="ctr">
                    <a:lnT w="9525" cap="flat" cmpd="sng">
                      <a:solidFill>
                        <a:srgbClr val="674EA7"/>
                      </a:solidFill>
                      <a:prstDash val="solid"/>
                      <a:round/>
                      <a:headEnd type="none" w="sm" len="sm"/>
                      <a:tailEnd type="none" w="sm" len="sm"/>
                    </a:lnT>
                  </a:tcPr>
                </a:tc>
                <a:tc>
                  <a:txBody>
                    <a:bodyPr/>
                    <a:lstStyle/>
                    <a:p>
                      <a:pPr marL="0" lvl="0" indent="0" algn="ctr" rtl="0">
                        <a:spcBef>
                          <a:spcPts val="0"/>
                        </a:spcBef>
                        <a:spcAft>
                          <a:spcPts val="0"/>
                        </a:spcAft>
                        <a:buNone/>
                      </a:pPr>
                      <a:r>
                        <a:rPr lang="es" sz="1100">
                          <a:latin typeface="Raleway"/>
                          <a:ea typeface="Raleway"/>
                          <a:cs typeface="Raleway"/>
                          <a:sym typeface="Raleway"/>
                        </a:rPr>
                        <a:t>Chavarro</a:t>
                      </a:r>
                      <a:endParaRPr sz="1100">
                        <a:latin typeface="Raleway"/>
                        <a:ea typeface="Raleway"/>
                        <a:cs typeface="Raleway"/>
                        <a:sym typeface="Raleway"/>
                      </a:endParaRPr>
                    </a:p>
                  </a:txBody>
                  <a:tcPr marL="91425" marR="91425" marT="91425" marB="91425" anchor="ctr">
                    <a:lnT w="9525" cap="flat" cmpd="sng">
                      <a:solidFill>
                        <a:srgbClr val="674EA7"/>
                      </a:solidFill>
                      <a:prstDash val="solid"/>
                      <a:round/>
                      <a:headEnd type="none" w="sm" len="sm"/>
                      <a:tailEnd type="none" w="sm" len="sm"/>
                    </a:lnT>
                  </a:tcPr>
                </a:tc>
                <a:tc>
                  <a:txBody>
                    <a:bodyPr/>
                    <a:lstStyle/>
                    <a:p>
                      <a:pPr marL="0" lvl="0" indent="0" algn="ctr" rtl="0">
                        <a:spcBef>
                          <a:spcPts val="0"/>
                        </a:spcBef>
                        <a:spcAft>
                          <a:spcPts val="0"/>
                        </a:spcAft>
                        <a:buNone/>
                      </a:pPr>
                      <a:r>
                        <a:rPr lang="es" sz="1100">
                          <a:latin typeface="Raleway"/>
                          <a:ea typeface="Raleway"/>
                          <a:cs typeface="Raleway"/>
                          <a:sym typeface="Raleway"/>
                        </a:rPr>
                        <a:t>Melendez</a:t>
                      </a:r>
                      <a:endParaRPr sz="1100">
                        <a:latin typeface="Raleway"/>
                        <a:ea typeface="Raleway"/>
                        <a:cs typeface="Raleway"/>
                        <a:sym typeface="Raleway"/>
                      </a:endParaRPr>
                    </a:p>
                  </a:txBody>
                  <a:tcPr marL="91425" marR="91425" marT="91425" marB="91425" anchor="ctr">
                    <a:lnT w="9525" cap="flat" cmpd="sng">
                      <a:solidFill>
                        <a:srgbClr val="674EA7"/>
                      </a:solidFill>
                      <a:prstDash val="solid"/>
                      <a:round/>
                      <a:headEnd type="none" w="sm" len="sm"/>
                      <a:tailEnd type="none" w="sm" len="sm"/>
                    </a:lnT>
                  </a:tcPr>
                </a:tc>
                <a:tc>
                  <a:txBody>
                    <a:bodyPr/>
                    <a:lstStyle/>
                    <a:p>
                      <a:pPr marL="0" lvl="0" indent="0" algn="ctr" rtl="0">
                        <a:spcBef>
                          <a:spcPts val="0"/>
                        </a:spcBef>
                        <a:spcAft>
                          <a:spcPts val="0"/>
                        </a:spcAft>
                        <a:buNone/>
                      </a:pPr>
                      <a:r>
                        <a:rPr lang="es" sz="1100">
                          <a:latin typeface="Raleway"/>
                          <a:ea typeface="Raleway"/>
                          <a:cs typeface="Raleway"/>
                          <a:sym typeface="Raleway"/>
                        </a:rPr>
                        <a:t>Calle 6A # 3-4</a:t>
                      </a:r>
                      <a:endParaRPr sz="1100">
                        <a:latin typeface="Raleway"/>
                        <a:ea typeface="Raleway"/>
                        <a:cs typeface="Raleway"/>
                        <a:sym typeface="Raleway"/>
                      </a:endParaRPr>
                    </a:p>
                  </a:txBody>
                  <a:tcPr marL="91425" marR="91425" marT="91425" marB="91425" anchor="ctr">
                    <a:lnT w="9525" cap="flat" cmpd="sng">
                      <a:solidFill>
                        <a:srgbClr val="674EA7"/>
                      </a:solidFill>
                      <a:prstDash val="solid"/>
                      <a:round/>
                      <a:headEnd type="none" w="sm" len="sm"/>
                      <a:tailEnd type="none" w="sm" len="sm"/>
                    </a:lnT>
                  </a:tcPr>
                </a:tc>
                <a:extLst>
                  <a:ext uri="{0D108BD9-81ED-4DB2-BD59-A6C34878D82A}">
                    <a16:rowId xmlns:a16="http://schemas.microsoft.com/office/drawing/2014/main" val="10001"/>
                  </a:ext>
                </a:extLst>
              </a:tr>
              <a:tr h="348000">
                <a:tc>
                  <a:txBody>
                    <a:bodyPr/>
                    <a:lstStyle/>
                    <a:p>
                      <a:pPr marL="0" lvl="0" indent="0" algn="ctr" rtl="0">
                        <a:spcBef>
                          <a:spcPts val="0"/>
                        </a:spcBef>
                        <a:spcAft>
                          <a:spcPts val="0"/>
                        </a:spcAft>
                        <a:buNone/>
                      </a:pPr>
                      <a:r>
                        <a:rPr lang="es" sz="1100">
                          <a:latin typeface="Raleway"/>
                          <a:ea typeface="Raleway"/>
                          <a:cs typeface="Raleway"/>
                          <a:sym typeface="Raleway"/>
                        </a:rPr>
                        <a:t>1</a:t>
                      </a:r>
                      <a:endParaRPr sz="1100">
                        <a:latin typeface="Raleway"/>
                        <a:ea typeface="Raleway"/>
                        <a:cs typeface="Raleway"/>
                        <a:sym typeface="Raleway"/>
                      </a:endParaRPr>
                    </a:p>
                  </a:txBody>
                  <a:tcPr marL="91425" marR="91425" marT="91425" marB="91425" anchor="ctr"/>
                </a:tc>
                <a:tc>
                  <a:txBody>
                    <a:bodyPr/>
                    <a:lstStyle/>
                    <a:p>
                      <a:pPr marL="0" lvl="0" indent="0" algn="ctr" rtl="0">
                        <a:spcBef>
                          <a:spcPts val="0"/>
                        </a:spcBef>
                        <a:spcAft>
                          <a:spcPts val="0"/>
                        </a:spcAft>
                        <a:buNone/>
                      </a:pPr>
                      <a:r>
                        <a:rPr lang="es" sz="1100">
                          <a:latin typeface="Raleway"/>
                          <a:ea typeface="Raleway"/>
                          <a:cs typeface="Raleway"/>
                          <a:sym typeface="Raleway"/>
                        </a:rPr>
                        <a:t>Karla</a:t>
                      </a:r>
                      <a:endParaRPr sz="1100">
                        <a:latin typeface="Raleway"/>
                        <a:ea typeface="Raleway"/>
                        <a:cs typeface="Raleway"/>
                        <a:sym typeface="Raleway"/>
                      </a:endParaRPr>
                    </a:p>
                  </a:txBody>
                  <a:tcPr marL="91425" marR="91425" marT="91425" marB="91425" anchor="ctr"/>
                </a:tc>
                <a:tc>
                  <a:txBody>
                    <a:bodyPr/>
                    <a:lstStyle/>
                    <a:p>
                      <a:pPr marL="0" lvl="0" indent="0" algn="ctr" rtl="0">
                        <a:spcBef>
                          <a:spcPts val="0"/>
                        </a:spcBef>
                        <a:spcAft>
                          <a:spcPts val="0"/>
                        </a:spcAft>
                        <a:buNone/>
                      </a:pPr>
                      <a:r>
                        <a:rPr lang="es" sz="1100">
                          <a:latin typeface="Raleway"/>
                          <a:ea typeface="Raleway"/>
                          <a:cs typeface="Raleway"/>
                          <a:sym typeface="Raleway"/>
                        </a:rPr>
                        <a:t>Marcela</a:t>
                      </a:r>
                      <a:endParaRPr sz="1100">
                        <a:latin typeface="Raleway"/>
                        <a:ea typeface="Raleway"/>
                        <a:cs typeface="Raleway"/>
                        <a:sym typeface="Raleway"/>
                      </a:endParaRPr>
                    </a:p>
                  </a:txBody>
                  <a:tcPr marL="91425" marR="91425" marT="91425" marB="91425" anchor="ctr"/>
                </a:tc>
                <a:tc>
                  <a:txBody>
                    <a:bodyPr/>
                    <a:lstStyle/>
                    <a:p>
                      <a:pPr marL="0" lvl="0" indent="0" algn="ctr" rtl="0">
                        <a:spcBef>
                          <a:spcPts val="0"/>
                        </a:spcBef>
                        <a:spcAft>
                          <a:spcPts val="0"/>
                        </a:spcAft>
                        <a:buNone/>
                      </a:pPr>
                      <a:r>
                        <a:rPr lang="es" sz="1100">
                          <a:latin typeface="Raleway"/>
                          <a:ea typeface="Raleway"/>
                          <a:cs typeface="Raleway"/>
                          <a:sym typeface="Raleway"/>
                        </a:rPr>
                        <a:t>Duarte</a:t>
                      </a:r>
                      <a:endParaRPr sz="1100">
                        <a:latin typeface="Raleway"/>
                        <a:ea typeface="Raleway"/>
                        <a:cs typeface="Raleway"/>
                        <a:sym typeface="Raleway"/>
                      </a:endParaRPr>
                    </a:p>
                  </a:txBody>
                  <a:tcPr marL="91425" marR="91425" marT="91425" marB="91425" anchor="ctr"/>
                </a:tc>
                <a:tc>
                  <a:txBody>
                    <a:bodyPr/>
                    <a:lstStyle/>
                    <a:p>
                      <a:pPr marL="0" lvl="0" indent="0" algn="ctr" rtl="0">
                        <a:spcBef>
                          <a:spcPts val="0"/>
                        </a:spcBef>
                        <a:spcAft>
                          <a:spcPts val="0"/>
                        </a:spcAft>
                        <a:buNone/>
                      </a:pPr>
                      <a:r>
                        <a:rPr lang="es" sz="1100">
                          <a:latin typeface="Raleway"/>
                          <a:ea typeface="Raleway"/>
                          <a:cs typeface="Raleway"/>
                          <a:sym typeface="Raleway"/>
                        </a:rPr>
                        <a:t>Henao</a:t>
                      </a:r>
                      <a:endParaRPr sz="1100">
                        <a:latin typeface="Raleway"/>
                        <a:ea typeface="Raleway"/>
                        <a:cs typeface="Raleway"/>
                        <a:sym typeface="Raleway"/>
                      </a:endParaRPr>
                    </a:p>
                  </a:txBody>
                  <a:tcPr marL="91425" marR="91425" marT="91425" marB="91425" anchor="ctr"/>
                </a:tc>
                <a:tc>
                  <a:txBody>
                    <a:bodyPr/>
                    <a:lstStyle/>
                    <a:p>
                      <a:pPr marL="0" lvl="0" indent="0" algn="ctr" rtl="0">
                        <a:spcBef>
                          <a:spcPts val="0"/>
                        </a:spcBef>
                        <a:spcAft>
                          <a:spcPts val="0"/>
                        </a:spcAft>
                        <a:buNone/>
                      </a:pPr>
                      <a:r>
                        <a:rPr lang="es" sz="1100">
                          <a:latin typeface="Raleway"/>
                          <a:ea typeface="Raleway"/>
                          <a:cs typeface="Raleway"/>
                          <a:sym typeface="Raleway"/>
                        </a:rPr>
                        <a:t>Carrera 9B # 8-60</a:t>
                      </a:r>
                      <a:endParaRPr sz="1100">
                        <a:latin typeface="Raleway"/>
                        <a:ea typeface="Raleway"/>
                        <a:cs typeface="Raleway"/>
                        <a:sym typeface="Raleway"/>
                      </a:endParaRPr>
                    </a:p>
                  </a:txBody>
                  <a:tcPr marL="91425" marR="91425" marT="91425" marB="91425" anchor="ctr"/>
                </a:tc>
                <a:extLst>
                  <a:ext uri="{0D108BD9-81ED-4DB2-BD59-A6C34878D82A}">
                    <a16:rowId xmlns:a16="http://schemas.microsoft.com/office/drawing/2014/main" val="10002"/>
                  </a:ext>
                </a:extLst>
              </a:tr>
              <a:tr h="348000">
                <a:tc>
                  <a:txBody>
                    <a:bodyPr/>
                    <a:lstStyle/>
                    <a:p>
                      <a:pPr marL="0" lvl="0" indent="0" algn="ctr" rtl="0">
                        <a:spcBef>
                          <a:spcPts val="0"/>
                        </a:spcBef>
                        <a:spcAft>
                          <a:spcPts val="0"/>
                        </a:spcAft>
                        <a:buNone/>
                      </a:pPr>
                      <a:r>
                        <a:rPr lang="es" sz="1100">
                          <a:latin typeface="Raleway"/>
                          <a:ea typeface="Raleway"/>
                          <a:cs typeface="Raleway"/>
                          <a:sym typeface="Raleway"/>
                        </a:rPr>
                        <a:t>2</a:t>
                      </a:r>
                      <a:endParaRPr sz="1100">
                        <a:latin typeface="Raleway"/>
                        <a:ea typeface="Raleway"/>
                        <a:cs typeface="Raleway"/>
                        <a:sym typeface="Raleway"/>
                      </a:endParaRPr>
                    </a:p>
                  </a:txBody>
                  <a:tcPr marL="91425" marR="91425" marT="91425" marB="91425" anchor="ctr"/>
                </a:tc>
                <a:tc>
                  <a:txBody>
                    <a:bodyPr/>
                    <a:lstStyle/>
                    <a:p>
                      <a:pPr marL="0" lvl="0" indent="0" algn="ctr" rtl="0">
                        <a:spcBef>
                          <a:spcPts val="0"/>
                        </a:spcBef>
                        <a:spcAft>
                          <a:spcPts val="0"/>
                        </a:spcAft>
                        <a:buNone/>
                      </a:pPr>
                      <a:r>
                        <a:rPr lang="es" sz="1100">
                          <a:latin typeface="Raleway"/>
                          <a:ea typeface="Raleway"/>
                          <a:cs typeface="Raleway"/>
                          <a:sym typeface="Raleway"/>
                        </a:rPr>
                        <a:t>Josefa</a:t>
                      </a:r>
                      <a:endParaRPr sz="1100">
                        <a:latin typeface="Raleway"/>
                        <a:ea typeface="Raleway"/>
                        <a:cs typeface="Raleway"/>
                        <a:sym typeface="Raleway"/>
                      </a:endParaRPr>
                    </a:p>
                  </a:txBody>
                  <a:tcPr marL="91425" marR="91425" marT="91425" marB="91425" anchor="ctr"/>
                </a:tc>
                <a:tc>
                  <a:txBody>
                    <a:bodyPr/>
                    <a:lstStyle/>
                    <a:p>
                      <a:pPr marL="0" lvl="0" indent="0" algn="ctr" rtl="0">
                        <a:spcBef>
                          <a:spcPts val="0"/>
                        </a:spcBef>
                        <a:spcAft>
                          <a:spcPts val="0"/>
                        </a:spcAft>
                        <a:buNone/>
                      </a:pPr>
                      <a:r>
                        <a:rPr lang="es" sz="1100">
                          <a:latin typeface="Raleway"/>
                          <a:ea typeface="Raleway"/>
                          <a:cs typeface="Raleway"/>
                          <a:sym typeface="Raleway"/>
                        </a:rPr>
                        <a:t>null</a:t>
                      </a:r>
                      <a:endParaRPr sz="1100">
                        <a:latin typeface="Raleway"/>
                        <a:ea typeface="Raleway"/>
                        <a:cs typeface="Raleway"/>
                        <a:sym typeface="Raleway"/>
                      </a:endParaRPr>
                    </a:p>
                  </a:txBody>
                  <a:tcPr marL="91425" marR="91425" marT="91425" marB="91425" anchor="ctr"/>
                </a:tc>
                <a:tc>
                  <a:txBody>
                    <a:bodyPr/>
                    <a:lstStyle/>
                    <a:p>
                      <a:pPr marL="0" lvl="0" indent="0" algn="ctr" rtl="0">
                        <a:spcBef>
                          <a:spcPts val="0"/>
                        </a:spcBef>
                        <a:spcAft>
                          <a:spcPts val="0"/>
                        </a:spcAft>
                        <a:buNone/>
                      </a:pPr>
                      <a:r>
                        <a:rPr lang="es" sz="1100">
                          <a:latin typeface="Raleway"/>
                          <a:ea typeface="Raleway"/>
                          <a:cs typeface="Raleway"/>
                          <a:sym typeface="Raleway"/>
                        </a:rPr>
                        <a:t>Ceballos</a:t>
                      </a:r>
                      <a:endParaRPr sz="1100">
                        <a:latin typeface="Raleway"/>
                        <a:ea typeface="Raleway"/>
                        <a:cs typeface="Raleway"/>
                        <a:sym typeface="Raleway"/>
                      </a:endParaRPr>
                    </a:p>
                  </a:txBody>
                  <a:tcPr marL="91425" marR="91425" marT="91425" marB="91425" anchor="ctr"/>
                </a:tc>
                <a:tc>
                  <a:txBody>
                    <a:bodyPr/>
                    <a:lstStyle/>
                    <a:p>
                      <a:pPr marL="0" lvl="0" indent="0" algn="ctr" rtl="0">
                        <a:spcBef>
                          <a:spcPts val="0"/>
                        </a:spcBef>
                        <a:spcAft>
                          <a:spcPts val="0"/>
                        </a:spcAft>
                        <a:buNone/>
                      </a:pPr>
                      <a:r>
                        <a:rPr lang="es" sz="1100">
                          <a:latin typeface="Raleway"/>
                          <a:ea typeface="Raleway"/>
                          <a:cs typeface="Raleway"/>
                          <a:sym typeface="Raleway"/>
                        </a:rPr>
                        <a:t>Castaño</a:t>
                      </a:r>
                      <a:endParaRPr sz="1100">
                        <a:latin typeface="Raleway"/>
                        <a:ea typeface="Raleway"/>
                        <a:cs typeface="Raleway"/>
                        <a:sym typeface="Raleway"/>
                      </a:endParaRPr>
                    </a:p>
                  </a:txBody>
                  <a:tcPr marL="91425" marR="91425" marT="91425" marB="91425" anchor="ctr"/>
                </a:tc>
                <a:tc>
                  <a:txBody>
                    <a:bodyPr/>
                    <a:lstStyle/>
                    <a:p>
                      <a:pPr marL="0" lvl="0" indent="0" algn="ctr" rtl="0">
                        <a:spcBef>
                          <a:spcPts val="0"/>
                        </a:spcBef>
                        <a:spcAft>
                          <a:spcPts val="0"/>
                        </a:spcAft>
                        <a:buNone/>
                      </a:pPr>
                      <a:r>
                        <a:rPr lang="es" sz="1100">
                          <a:latin typeface="Raleway"/>
                          <a:ea typeface="Raleway"/>
                          <a:cs typeface="Raleway"/>
                          <a:sym typeface="Raleway"/>
                        </a:rPr>
                        <a:t>Carrera 12 # 3-33</a:t>
                      </a:r>
                      <a:endParaRPr sz="1100">
                        <a:latin typeface="Raleway"/>
                        <a:ea typeface="Raleway"/>
                        <a:cs typeface="Raleway"/>
                        <a:sym typeface="Raleway"/>
                      </a:endParaRPr>
                    </a:p>
                  </a:txBody>
                  <a:tcPr marL="91425" marR="91425" marT="91425" marB="91425" anchor="ctr"/>
                </a:tc>
                <a:extLst>
                  <a:ext uri="{0D108BD9-81ED-4DB2-BD59-A6C34878D82A}">
                    <a16:rowId xmlns:a16="http://schemas.microsoft.com/office/drawing/2014/main" val="10003"/>
                  </a:ext>
                </a:extLst>
              </a:tr>
              <a:tr h="348000">
                <a:tc>
                  <a:txBody>
                    <a:bodyPr/>
                    <a:lstStyle/>
                    <a:p>
                      <a:pPr marL="0" lvl="0" indent="0" algn="ctr" rtl="0">
                        <a:spcBef>
                          <a:spcPts val="0"/>
                        </a:spcBef>
                        <a:spcAft>
                          <a:spcPts val="0"/>
                        </a:spcAft>
                        <a:buNone/>
                      </a:pPr>
                      <a:r>
                        <a:rPr lang="es" sz="1100">
                          <a:latin typeface="Raleway"/>
                          <a:ea typeface="Raleway"/>
                          <a:cs typeface="Raleway"/>
                          <a:sym typeface="Raleway"/>
                        </a:rPr>
                        <a:t>3</a:t>
                      </a:r>
                      <a:endParaRPr sz="1100">
                        <a:latin typeface="Raleway"/>
                        <a:ea typeface="Raleway"/>
                        <a:cs typeface="Raleway"/>
                        <a:sym typeface="Raleway"/>
                      </a:endParaRPr>
                    </a:p>
                  </a:txBody>
                  <a:tcPr marL="91425" marR="91425" marT="91425" marB="91425" anchor="ctr"/>
                </a:tc>
                <a:tc>
                  <a:txBody>
                    <a:bodyPr/>
                    <a:lstStyle/>
                    <a:p>
                      <a:pPr marL="0" lvl="0" indent="0" algn="ctr" rtl="0">
                        <a:spcBef>
                          <a:spcPts val="0"/>
                        </a:spcBef>
                        <a:spcAft>
                          <a:spcPts val="0"/>
                        </a:spcAft>
                        <a:buNone/>
                      </a:pPr>
                      <a:r>
                        <a:rPr lang="es" sz="1100">
                          <a:latin typeface="Raleway"/>
                          <a:ea typeface="Raleway"/>
                          <a:cs typeface="Raleway"/>
                          <a:sym typeface="Raleway"/>
                        </a:rPr>
                        <a:t>María</a:t>
                      </a:r>
                      <a:endParaRPr sz="1100">
                        <a:latin typeface="Raleway"/>
                        <a:ea typeface="Raleway"/>
                        <a:cs typeface="Raleway"/>
                        <a:sym typeface="Raleway"/>
                      </a:endParaRPr>
                    </a:p>
                  </a:txBody>
                  <a:tcPr marL="91425" marR="91425" marT="91425" marB="91425" anchor="ctr"/>
                </a:tc>
                <a:tc>
                  <a:txBody>
                    <a:bodyPr/>
                    <a:lstStyle/>
                    <a:p>
                      <a:pPr marL="0" lvl="0" indent="0" algn="ctr" rtl="0">
                        <a:spcBef>
                          <a:spcPts val="0"/>
                        </a:spcBef>
                        <a:spcAft>
                          <a:spcPts val="0"/>
                        </a:spcAft>
                        <a:buNone/>
                      </a:pPr>
                      <a:r>
                        <a:rPr lang="es" sz="1100">
                          <a:latin typeface="Raleway"/>
                          <a:ea typeface="Raleway"/>
                          <a:cs typeface="Raleway"/>
                          <a:sym typeface="Raleway"/>
                        </a:rPr>
                        <a:t>Camila</a:t>
                      </a:r>
                      <a:endParaRPr sz="1100">
                        <a:latin typeface="Raleway"/>
                        <a:ea typeface="Raleway"/>
                        <a:cs typeface="Raleway"/>
                        <a:sym typeface="Raleway"/>
                      </a:endParaRPr>
                    </a:p>
                  </a:txBody>
                  <a:tcPr marL="91425" marR="91425" marT="91425" marB="91425" anchor="ctr"/>
                </a:tc>
                <a:tc>
                  <a:txBody>
                    <a:bodyPr/>
                    <a:lstStyle/>
                    <a:p>
                      <a:pPr marL="0" lvl="0" indent="0" algn="ctr" rtl="0">
                        <a:spcBef>
                          <a:spcPts val="0"/>
                        </a:spcBef>
                        <a:spcAft>
                          <a:spcPts val="0"/>
                        </a:spcAft>
                        <a:buNone/>
                      </a:pPr>
                      <a:r>
                        <a:rPr lang="es" sz="1100">
                          <a:latin typeface="Raleway"/>
                          <a:ea typeface="Raleway"/>
                          <a:cs typeface="Raleway"/>
                          <a:sym typeface="Raleway"/>
                        </a:rPr>
                        <a:t>Ortega</a:t>
                      </a:r>
                      <a:endParaRPr sz="1100">
                        <a:latin typeface="Raleway"/>
                        <a:ea typeface="Raleway"/>
                        <a:cs typeface="Raleway"/>
                        <a:sym typeface="Raleway"/>
                      </a:endParaRPr>
                    </a:p>
                  </a:txBody>
                  <a:tcPr marL="91425" marR="91425" marT="91425" marB="91425" anchor="ctr"/>
                </a:tc>
                <a:tc>
                  <a:txBody>
                    <a:bodyPr/>
                    <a:lstStyle/>
                    <a:p>
                      <a:pPr marL="0" lvl="0" indent="0" algn="ctr" rtl="0">
                        <a:spcBef>
                          <a:spcPts val="0"/>
                        </a:spcBef>
                        <a:spcAft>
                          <a:spcPts val="0"/>
                        </a:spcAft>
                        <a:buNone/>
                      </a:pPr>
                      <a:r>
                        <a:rPr lang="es" sz="1100">
                          <a:latin typeface="Raleway"/>
                          <a:ea typeface="Raleway"/>
                          <a:cs typeface="Raleway"/>
                          <a:sym typeface="Raleway"/>
                        </a:rPr>
                        <a:t>Muñoz</a:t>
                      </a:r>
                      <a:endParaRPr sz="1100">
                        <a:latin typeface="Raleway"/>
                        <a:ea typeface="Raleway"/>
                        <a:cs typeface="Raleway"/>
                        <a:sym typeface="Raleway"/>
                      </a:endParaRPr>
                    </a:p>
                  </a:txBody>
                  <a:tcPr marL="91425" marR="91425" marT="91425" marB="91425" anchor="ctr"/>
                </a:tc>
                <a:tc>
                  <a:txBody>
                    <a:bodyPr/>
                    <a:lstStyle/>
                    <a:p>
                      <a:pPr marL="0" lvl="0" indent="0" algn="ctr" rtl="0">
                        <a:spcBef>
                          <a:spcPts val="0"/>
                        </a:spcBef>
                        <a:spcAft>
                          <a:spcPts val="0"/>
                        </a:spcAft>
                        <a:buNone/>
                      </a:pPr>
                      <a:r>
                        <a:rPr lang="es" sz="1100">
                          <a:latin typeface="Raleway"/>
                          <a:ea typeface="Raleway"/>
                          <a:cs typeface="Raleway"/>
                          <a:sym typeface="Raleway"/>
                        </a:rPr>
                        <a:t>Calle 25 # 4B -5</a:t>
                      </a:r>
                      <a:endParaRPr sz="1100">
                        <a:latin typeface="Raleway"/>
                        <a:ea typeface="Raleway"/>
                        <a:cs typeface="Raleway"/>
                        <a:sym typeface="Raleway"/>
                      </a:endParaRPr>
                    </a:p>
                  </a:txBody>
                  <a:tcPr marL="91425" marR="91425" marT="91425" marB="91425" anchor="ctr"/>
                </a:tc>
                <a:extLst>
                  <a:ext uri="{0D108BD9-81ED-4DB2-BD59-A6C34878D82A}">
                    <a16:rowId xmlns:a16="http://schemas.microsoft.com/office/drawing/2014/main" val="10004"/>
                  </a:ext>
                </a:extLst>
              </a:tr>
            </a:tbl>
          </a:graphicData>
        </a:graphic>
      </p:graphicFrame>
      <p:graphicFrame>
        <p:nvGraphicFramePr>
          <p:cNvPr id="133" name="Google Shape;133;p21"/>
          <p:cNvGraphicFramePr/>
          <p:nvPr/>
        </p:nvGraphicFramePr>
        <p:xfrm>
          <a:off x="512900" y="3123125"/>
          <a:ext cx="5412525" cy="1752450"/>
        </p:xfrm>
        <a:graphic>
          <a:graphicData uri="http://schemas.openxmlformats.org/drawingml/2006/table">
            <a:tbl>
              <a:tblPr>
                <a:noFill/>
                <a:tableStyleId>{DA8704CD-9B22-43E0-8475-B74C5B96B92F}</a:tableStyleId>
              </a:tblPr>
              <a:tblGrid>
                <a:gridCol w="540850">
                  <a:extLst>
                    <a:ext uri="{9D8B030D-6E8A-4147-A177-3AD203B41FA5}">
                      <a16:colId xmlns:a16="http://schemas.microsoft.com/office/drawing/2014/main" val="20000"/>
                    </a:ext>
                  </a:extLst>
                </a:gridCol>
                <a:gridCol w="1593525">
                  <a:extLst>
                    <a:ext uri="{9D8B030D-6E8A-4147-A177-3AD203B41FA5}">
                      <a16:colId xmlns:a16="http://schemas.microsoft.com/office/drawing/2014/main" val="20001"/>
                    </a:ext>
                  </a:extLst>
                </a:gridCol>
                <a:gridCol w="1757775">
                  <a:extLst>
                    <a:ext uri="{9D8B030D-6E8A-4147-A177-3AD203B41FA5}">
                      <a16:colId xmlns:a16="http://schemas.microsoft.com/office/drawing/2014/main" val="20002"/>
                    </a:ext>
                  </a:extLst>
                </a:gridCol>
                <a:gridCol w="1520375">
                  <a:extLst>
                    <a:ext uri="{9D8B030D-6E8A-4147-A177-3AD203B41FA5}">
                      <a16:colId xmlns:a16="http://schemas.microsoft.com/office/drawing/2014/main" val="20003"/>
                    </a:ext>
                  </a:extLst>
                </a:gridCol>
              </a:tblGrid>
              <a:tr h="348000">
                <a:tc>
                  <a:txBody>
                    <a:bodyPr/>
                    <a:lstStyle/>
                    <a:p>
                      <a:pPr marL="0" lvl="0" indent="0" algn="ctr" rtl="0">
                        <a:spcBef>
                          <a:spcPts val="0"/>
                        </a:spcBef>
                        <a:spcAft>
                          <a:spcPts val="0"/>
                        </a:spcAft>
                        <a:buNone/>
                      </a:pPr>
                      <a:r>
                        <a:rPr lang="es" sz="1100">
                          <a:solidFill>
                            <a:schemeClr val="accent2"/>
                          </a:solidFill>
                          <a:latin typeface="Raleway"/>
                          <a:ea typeface="Raleway"/>
                          <a:cs typeface="Raleway"/>
                          <a:sym typeface="Raleway"/>
                        </a:rPr>
                        <a:t>id</a:t>
                      </a:r>
                      <a:endParaRPr sz="1100">
                        <a:solidFill>
                          <a:schemeClr val="accent2"/>
                        </a:solidFill>
                        <a:latin typeface="Raleway"/>
                        <a:ea typeface="Raleway"/>
                        <a:cs typeface="Raleway"/>
                        <a:sym typeface="Raleway"/>
                      </a:endParaRPr>
                    </a:p>
                  </a:txBody>
                  <a:tcPr marL="91425" marR="91425" marT="91425" marB="91425" anchor="ctr">
                    <a:lnL w="9525" cap="flat" cmpd="sng">
                      <a:solidFill>
                        <a:srgbClr val="351C75"/>
                      </a:solidFill>
                      <a:prstDash val="solid"/>
                      <a:round/>
                      <a:headEnd type="none" w="sm" len="sm"/>
                      <a:tailEnd type="none" w="sm" len="sm"/>
                    </a:lnL>
                    <a:lnR w="9525" cap="flat" cmpd="sng">
                      <a:solidFill>
                        <a:srgbClr val="351C75"/>
                      </a:solidFill>
                      <a:prstDash val="solid"/>
                      <a:round/>
                      <a:headEnd type="none" w="sm" len="sm"/>
                      <a:tailEnd type="none" w="sm" len="sm"/>
                    </a:lnR>
                    <a:lnT w="9525" cap="flat" cmpd="sng">
                      <a:solidFill>
                        <a:srgbClr val="351C75"/>
                      </a:solidFill>
                      <a:prstDash val="solid"/>
                      <a:round/>
                      <a:headEnd type="none" w="sm" len="sm"/>
                      <a:tailEnd type="none" w="sm" len="sm"/>
                    </a:lnT>
                    <a:lnB w="9525" cap="flat" cmpd="sng">
                      <a:solidFill>
                        <a:srgbClr val="351C75"/>
                      </a:solidFill>
                      <a:prstDash val="solid"/>
                      <a:round/>
                      <a:headEnd type="none" w="sm" len="sm"/>
                      <a:tailEnd type="none" w="sm" len="sm"/>
                    </a:lnB>
                    <a:gradFill>
                      <a:gsLst>
                        <a:gs pos="0">
                          <a:srgbClr val="EA8D8D"/>
                        </a:gs>
                        <a:gs pos="100000">
                          <a:srgbClr val="A890FE"/>
                        </a:gs>
                      </a:gsLst>
                      <a:lin ang="5400700" scaled="0"/>
                    </a:gradFill>
                  </a:tcPr>
                </a:tc>
                <a:tc>
                  <a:txBody>
                    <a:bodyPr/>
                    <a:lstStyle/>
                    <a:p>
                      <a:pPr marL="0" lvl="0" indent="0" algn="ctr" rtl="0">
                        <a:spcBef>
                          <a:spcPts val="0"/>
                        </a:spcBef>
                        <a:spcAft>
                          <a:spcPts val="0"/>
                        </a:spcAft>
                        <a:buNone/>
                      </a:pPr>
                      <a:r>
                        <a:rPr lang="es" sz="1100">
                          <a:solidFill>
                            <a:schemeClr val="accent2"/>
                          </a:solidFill>
                          <a:latin typeface="Raleway"/>
                          <a:ea typeface="Raleway"/>
                          <a:cs typeface="Raleway"/>
                          <a:sym typeface="Raleway"/>
                        </a:rPr>
                        <a:t>nombres</a:t>
                      </a:r>
                      <a:endParaRPr sz="1100">
                        <a:solidFill>
                          <a:schemeClr val="accent2"/>
                        </a:solidFill>
                        <a:latin typeface="Raleway"/>
                        <a:ea typeface="Raleway"/>
                        <a:cs typeface="Raleway"/>
                        <a:sym typeface="Raleway"/>
                      </a:endParaRPr>
                    </a:p>
                  </a:txBody>
                  <a:tcPr marL="91425" marR="91425" marT="91425" marB="91425" anchor="ctr">
                    <a:lnL w="9525" cap="flat" cmpd="sng">
                      <a:solidFill>
                        <a:srgbClr val="351C75"/>
                      </a:solidFill>
                      <a:prstDash val="solid"/>
                      <a:round/>
                      <a:headEnd type="none" w="sm" len="sm"/>
                      <a:tailEnd type="none" w="sm" len="sm"/>
                    </a:lnL>
                    <a:lnR w="9525" cap="flat" cmpd="sng">
                      <a:solidFill>
                        <a:srgbClr val="351C75"/>
                      </a:solidFill>
                      <a:prstDash val="solid"/>
                      <a:round/>
                      <a:headEnd type="none" w="sm" len="sm"/>
                      <a:tailEnd type="none" w="sm" len="sm"/>
                    </a:lnR>
                    <a:lnT w="9525" cap="flat" cmpd="sng">
                      <a:solidFill>
                        <a:srgbClr val="351C75"/>
                      </a:solidFill>
                      <a:prstDash val="solid"/>
                      <a:round/>
                      <a:headEnd type="none" w="sm" len="sm"/>
                      <a:tailEnd type="none" w="sm" len="sm"/>
                    </a:lnT>
                    <a:lnB w="9525" cap="flat" cmpd="sng">
                      <a:solidFill>
                        <a:srgbClr val="351C75"/>
                      </a:solidFill>
                      <a:prstDash val="solid"/>
                      <a:round/>
                      <a:headEnd type="none" w="sm" len="sm"/>
                      <a:tailEnd type="none" w="sm" len="sm"/>
                    </a:lnB>
                    <a:gradFill>
                      <a:gsLst>
                        <a:gs pos="0">
                          <a:srgbClr val="EA8D8D"/>
                        </a:gs>
                        <a:gs pos="100000">
                          <a:srgbClr val="A890FE"/>
                        </a:gs>
                      </a:gsLst>
                      <a:lin ang="5400700" scaled="0"/>
                    </a:gradFill>
                  </a:tcPr>
                </a:tc>
                <a:tc>
                  <a:txBody>
                    <a:bodyPr/>
                    <a:lstStyle/>
                    <a:p>
                      <a:pPr marL="0" lvl="0" indent="0" algn="ctr" rtl="0">
                        <a:spcBef>
                          <a:spcPts val="0"/>
                        </a:spcBef>
                        <a:spcAft>
                          <a:spcPts val="0"/>
                        </a:spcAft>
                        <a:buNone/>
                      </a:pPr>
                      <a:r>
                        <a:rPr lang="es" sz="1100">
                          <a:solidFill>
                            <a:schemeClr val="accent2"/>
                          </a:solidFill>
                          <a:latin typeface="Raleway"/>
                          <a:ea typeface="Raleway"/>
                          <a:cs typeface="Raleway"/>
                          <a:sym typeface="Raleway"/>
                        </a:rPr>
                        <a:t>apellidos</a:t>
                      </a:r>
                      <a:endParaRPr sz="1100">
                        <a:solidFill>
                          <a:schemeClr val="accent2"/>
                        </a:solidFill>
                        <a:latin typeface="Raleway"/>
                        <a:ea typeface="Raleway"/>
                        <a:cs typeface="Raleway"/>
                        <a:sym typeface="Raleway"/>
                      </a:endParaRPr>
                    </a:p>
                  </a:txBody>
                  <a:tcPr marL="91425" marR="91425" marT="91425" marB="91425" anchor="ctr">
                    <a:lnL w="9525" cap="flat" cmpd="sng">
                      <a:solidFill>
                        <a:srgbClr val="351C75"/>
                      </a:solidFill>
                      <a:prstDash val="solid"/>
                      <a:round/>
                      <a:headEnd type="none" w="sm" len="sm"/>
                      <a:tailEnd type="none" w="sm" len="sm"/>
                    </a:lnL>
                    <a:lnR w="9525" cap="flat" cmpd="sng">
                      <a:solidFill>
                        <a:srgbClr val="351C75"/>
                      </a:solidFill>
                      <a:prstDash val="solid"/>
                      <a:round/>
                      <a:headEnd type="none" w="sm" len="sm"/>
                      <a:tailEnd type="none" w="sm" len="sm"/>
                    </a:lnR>
                    <a:lnT w="9525" cap="flat" cmpd="sng">
                      <a:solidFill>
                        <a:srgbClr val="351C75"/>
                      </a:solidFill>
                      <a:prstDash val="solid"/>
                      <a:round/>
                      <a:headEnd type="none" w="sm" len="sm"/>
                      <a:tailEnd type="none" w="sm" len="sm"/>
                    </a:lnT>
                    <a:lnB w="9525" cap="flat" cmpd="sng">
                      <a:solidFill>
                        <a:srgbClr val="351C75"/>
                      </a:solidFill>
                      <a:prstDash val="solid"/>
                      <a:round/>
                      <a:headEnd type="none" w="sm" len="sm"/>
                      <a:tailEnd type="none" w="sm" len="sm"/>
                    </a:lnB>
                    <a:gradFill>
                      <a:gsLst>
                        <a:gs pos="0">
                          <a:srgbClr val="EA8D8D"/>
                        </a:gs>
                        <a:gs pos="100000">
                          <a:srgbClr val="A890FE"/>
                        </a:gs>
                      </a:gsLst>
                      <a:lin ang="5400700" scaled="0"/>
                    </a:gradFill>
                  </a:tcPr>
                </a:tc>
                <a:tc>
                  <a:txBody>
                    <a:bodyPr/>
                    <a:lstStyle/>
                    <a:p>
                      <a:pPr marL="0" lvl="0" indent="0" algn="ctr" rtl="0">
                        <a:spcBef>
                          <a:spcPts val="0"/>
                        </a:spcBef>
                        <a:spcAft>
                          <a:spcPts val="0"/>
                        </a:spcAft>
                        <a:buNone/>
                      </a:pPr>
                      <a:r>
                        <a:rPr lang="es" sz="1100">
                          <a:solidFill>
                            <a:schemeClr val="accent2"/>
                          </a:solidFill>
                          <a:latin typeface="Raleway"/>
                          <a:ea typeface="Raleway"/>
                          <a:cs typeface="Raleway"/>
                          <a:sym typeface="Raleway"/>
                        </a:rPr>
                        <a:t>id_direccion_trabajo</a:t>
                      </a:r>
                      <a:endParaRPr sz="1100">
                        <a:solidFill>
                          <a:schemeClr val="accent2"/>
                        </a:solidFill>
                        <a:latin typeface="Raleway"/>
                        <a:ea typeface="Raleway"/>
                        <a:cs typeface="Raleway"/>
                        <a:sym typeface="Raleway"/>
                      </a:endParaRPr>
                    </a:p>
                  </a:txBody>
                  <a:tcPr marL="91425" marR="91425" marT="91425" marB="91425" anchor="ctr">
                    <a:lnL w="9525" cap="flat" cmpd="sng">
                      <a:solidFill>
                        <a:srgbClr val="351C75"/>
                      </a:solidFill>
                      <a:prstDash val="solid"/>
                      <a:round/>
                      <a:headEnd type="none" w="sm" len="sm"/>
                      <a:tailEnd type="none" w="sm" len="sm"/>
                    </a:lnL>
                    <a:lnR w="9525" cap="flat" cmpd="sng">
                      <a:solidFill>
                        <a:srgbClr val="351C75"/>
                      </a:solidFill>
                      <a:prstDash val="solid"/>
                      <a:round/>
                      <a:headEnd type="none" w="sm" len="sm"/>
                      <a:tailEnd type="none" w="sm" len="sm"/>
                    </a:lnR>
                    <a:lnT w="9525" cap="flat" cmpd="sng">
                      <a:solidFill>
                        <a:srgbClr val="351C75"/>
                      </a:solidFill>
                      <a:prstDash val="solid"/>
                      <a:round/>
                      <a:headEnd type="none" w="sm" len="sm"/>
                      <a:tailEnd type="none" w="sm" len="sm"/>
                    </a:lnT>
                    <a:lnB w="9525" cap="flat" cmpd="sng">
                      <a:solidFill>
                        <a:srgbClr val="351C75"/>
                      </a:solidFill>
                      <a:prstDash val="solid"/>
                      <a:round/>
                      <a:headEnd type="none" w="sm" len="sm"/>
                      <a:tailEnd type="none" w="sm" len="sm"/>
                    </a:lnB>
                    <a:gradFill>
                      <a:gsLst>
                        <a:gs pos="0">
                          <a:srgbClr val="EA8D8D"/>
                        </a:gs>
                        <a:gs pos="100000">
                          <a:srgbClr val="A890FE"/>
                        </a:gs>
                      </a:gsLst>
                      <a:lin ang="5400700" scaled="0"/>
                    </a:gradFill>
                  </a:tcPr>
                </a:tc>
                <a:extLst>
                  <a:ext uri="{0D108BD9-81ED-4DB2-BD59-A6C34878D82A}">
                    <a16:rowId xmlns:a16="http://schemas.microsoft.com/office/drawing/2014/main" val="10000"/>
                  </a:ext>
                </a:extLst>
              </a:tr>
              <a:tr h="348000">
                <a:tc>
                  <a:txBody>
                    <a:bodyPr/>
                    <a:lstStyle/>
                    <a:p>
                      <a:pPr marL="0" lvl="0" indent="0" algn="ctr" rtl="0">
                        <a:spcBef>
                          <a:spcPts val="0"/>
                        </a:spcBef>
                        <a:spcAft>
                          <a:spcPts val="0"/>
                        </a:spcAft>
                        <a:buNone/>
                      </a:pPr>
                      <a:r>
                        <a:rPr lang="es" sz="1100">
                          <a:latin typeface="Raleway"/>
                          <a:ea typeface="Raleway"/>
                          <a:cs typeface="Raleway"/>
                          <a:sym typeface="Raleway"/>
                        </a:rPr>
                        <a:t>0</a:t>
                      </a:r>
                      <a:endParaRPr sz="1100">
                        <a:latin typeface="Raleway"/>
                        <a:ea typeface="Raleway"/>
                        <a:cs typeface="Raleway"/>
                        <a:sym typeface="Raleway"/>
                      </a:endParaRPr>
                    </a:p>
                  </a:txBody>
                  <a:tcPr marL="91425" marR="91425" marT="91425" marB="91425" anchor="ctr">
                    <a:lnT w="9525" cap="flat" cmpd="sng">
                      <a:solidFill>
                        <a:srgbClr val="351C75"/>
                      </a:solidFill>
                      <a:prstDash val="solid"/>
                      <a:round/>
                      <a:headEnd type="none" w="sm" len="sm"/>
                      <a:tailEnd type="none" w="sm" len="sm"/>
                    </a:lnT>
                  </a:tcPr>
                </a:tc>
                <a:tc>
                  <a:txBody>
                    <a:bodyPr/>
                    <a:lstStyle/>
                    <a:p>
                      <a:pPr marL="0" lvl="0" indent="0" algn="ctr" rtl="0">
                        <a:spcBef>
                          <a:spcPts val="0"/>
                        </a:spcBef>
                        <a:spcAft>
                          <a:spcPts val="0"/>
                        </a:spcAft>
                        <a:buNone/>
                      </a:pPr>
                      <a:r>
                        <a:rPr lang="es" sz="1100">
                          <a:latin typeface="Raleway"/>
                          <a:ea typeface="Raleway"/>
                          <a:cs typeface="Raleway"/>
                          <a:sym typeface="Raleway"/>
                        </a:rPr>
                        <a:t>Jorge Ignacio</a:t>
                      </a:r>
                      <a:endParaRPr sz="1100">
                        <a:latin typeface="Raleway"/>
                        <a:ea typeface="Raleway"/>
                        <a:cs typeface="Raleway"/>
                        <a:sym typeface="Raleway"/>
                      </a:endParaRPr>
                    </a:p>
                  </a:txBody>
                  <a:tcPr marL="91425" marR="91425" marT="91425" marB="91425" anchor="ctr">
                    <a:lnT w="9525" cap="flat" cmpd="sng">
                      <a:solidFill>
                        <a:srgbClr val="351C75"/>
                      </a:solidFill>
                      <a:prstDash val="solid"/>
                      <a:round/>
                      <a:headEnd type="none" w="sm" len="sm"/>
                      <a:tailEnd type="none" w="sm" len="sm"/>
                    </a:lnT>
                  </a:tcPr>
                </a:tc>
                <a:tc>
                  <a:txBody>
                    <a:bodyPr/>
                    <a:lstStyle/>
                    <a:p>
                      <a:pPr marL="0" lvl="0" indent="0" algn="ctr" rtl="0">
                        <a:spcBef>
                          <a:spcPts val="0"/>
                        </a:spcBef>
                        <a:spcAft>
                          <a:spcPts val="0"/>
                        </a:spcAft>
                        <a:buNone/>
                      </a:pPr>
                      <a:r>
                        <a:rPr lang="es" sz="1100">
                          <a:latin typeface="Raleway"/>
                          <a:ea typeface="Raleway"/>
                          <a:cs typeface="Raleway"/>
                          <a:sym typeface="Raleway"/>
                        </a:rPr>
                        <a:t>Chavarro Melendez</a:t>
                      </a:r>
                      <a:endParaRPr sz="1100">
                        <a:latin typeface="Raleway"/>
                        <a:ea typeface="Raleway"/>
                        <a:cs typeface="Raleway"/>
                        <a:sym typeface="Raleway"/>
                      </a:endParaRPr>
                    </a:p>
                  </a:txBody>
                  <a:tcPr marL="91425" marR="91425" marT="91425" marB="91425" anchor="ctr">
                    <a:lnT w="9525" cap="flat" cmpd="sng">
                      <a:solidFill>
                        <a:srgbClr val="351C75"/>
                      </a:solidFill>
                      <a:prstDash val="solid"/>
                      <a:round/>
                      <a:headEnd type="none" w="sm" len="sm"/>
                      <a:tailEnd type="none" w="sm" len="sm"/>
                    </a:lnT>
                  </a:tcPr>
                </a:tc>
                <a:tc>
                  <a:txBody>
                    <a:bodyPr/>
                    <a:lstStyle/>
                    <a:p>
                      <a:pPr marL="0" lvl="0" indent="0" algn="ctr" rtl="0">
                        <a:spcBef>
                          <a:spcPts val="0"/>
                        </a:spcBef>
                        <a:spcAft>
                          <a:spcPts val="0"/>
                        </a:spcAft>
                        <a:buNone/>
                      </a:pPr>
                      <a:r>
                        <a:rPr lang="es" sz="1100">
                          <a:latin typeface="Raleway"/>
                          <a:ea typeface="Raleway"/>
                          <a:cs typeface="Raleway"/>
                          <a:sym typeface="Raleway"/>
                        </a:rPr>
                        <a:t>1</a:t>
                      </a:r>
                      <a:endParaRPr sz="1100">
                        <a:latin typeface="Raleway"/>
                        <a:ea typeface="Raleway"/>
                        <a:cs typeface="Raleway"/>
                        <a:sym typeface="Raleway"/>
                      </a:endParaRPr>
                    </a:p>
                  </a:txBody>
                  <a:tcPr marL="91425" marR="91425" marT="91425" marB="91425" anchor="ctr">
                    <a:lnT w="9525" cap="flat" cmpd="sng">
                      <a:solidFill>
                        <a:srgbClr val="351C75"/>
                      </a:solidFill>
                      <a:prstDash val="solid"/>
                      <a:round/>
                      <a:headEnd type="none" w="sm" len="sm"/>
                      <a:tailEnd type="none" w="sm" len="sm"/>
                    </a:lnT>
                  </a:tcPr>
                </a:tc>
                <a:extLst>
                  <a:ext uri="{0D108BD9-81ED-4DB2-BD59-A6C34878D82A}">
                    <a16:rowId xmlns:a16="http://schemas.microsoft.com/office/drawing/2014/main" val="10001"/>
                  </a:ext>
                </a:extLst>
              </a:tr>
              <a:tr h="348000">
                <a:tc>
                  <a:txBody>
                    <a:bodyPr/>
                    <a:lstStyle/>
                    <a:p>
                      <a:pPr marL="0" lvl="0" indent="0" algn="ctr" rtl="0">
                        <a:spcBef>
                          <a:spcPts val="0"/>
                        </a:spcBef>
                        <a:spcAft>
                          <a:spcPts val="0"/>
                        </a:spcAft>
                        <a:buNone/>
                      </a:pPr>
                      <a:r>
                        <a:rPr lang="es" sz="1100">
                          <a:latin typeface="Raleway"/>
                          <a:ea typeface="Raleway"/>
                          <a:cs typeface="Raleway"/>
                          <a:sym typeface="Raleway"/>
                        </a:rPr>
                        <a:t>1</a:t>
                      </a:r>
                      <a:endParaRPr sz="1100">
                        <a:latin typeface="Raleway"/>
                        <a:ea typeface="Raleway"/>
                        <a:cs typeface="Raleway"/>
                        <a:sym typeface="Raleway"/>
                      </a:endParaRPr>
                    </a:p>
                  </a:txBody>
                  <a:tcPr marL="91425" marR="91425" marT="91425" marB="91425" anchor="ctr"/>
                </a:tc>
                <a:tc>
                  <a:txBody>
                    <a:bodyPr/>
                    <a:lstStyle/>
                    <a:p>
                      <a:pPr marL="0" lvl="0" indent="0" algn="ctr" rtl="0">
                        <a:spcBef>
                          <a:spcPts val="0"/>
                        </a:spcBef>
                        <a:spcAft>
                          <a:spcPts val="0"/>
                        </a:spcAft>
                        <a:buNone/>
                      </a:pPr>
                      <a:r>
                        <a:rPr lang="es" sz="1100">
                          <a:latin typeface="Raleway"/>
                          <a:ea typeface="Raleway"/>
                          <a:cs typeface="Raleway"/>
                          <a:sym typeface="Raleway"/>
                        </a:rPr>
                        <a:t>Karla Marcela</a:t>
                      </a:r>
                      <a:endParaRPr sz="1100">
                        <a:latin typeface="Raleway"/>
                        <a:ea typeface="Raleway"/>
                        <a:cs typeface="Raleway"/>
                        <a:sym typeface="Raleway"/>
                      </a:endParaRPr>
                    </a:p>
                  </a:txBody>
                  <a:tcPr marL="91425" marR="91425" marT="91425" marB="91425" anchor="ctr"/>
                </a:tc>
                <a:tc>
                  <a:txBody>
                    <a:bodyPr/>
                    <a:lstStyle/>
                    <a:p>
                      <a:pPr marL="0" lvl="0" indent="0" algn="ctr" rtl="0">
                        <a:spcBef>
                          <a:spcPts val="0"/>
                        </a:spcBef>
                        <a:spcAft>
                          <a:spcPts val="0"/>
                        </a:spcAft>
                        <a:buNone/>
                      </a:pPr>
                      <a:r>
                        <a:rPr lang="es" sz="1100">
                          <a:latin typeface="Raleway"/>
                          <a:ea typeface="Raleway"/>
                          <a:cs typeface="Raleway"/>
                          <a:sym typeface="Raleway"/>
                        </a:rPr>
                        <a:t>Duarte Henao</a:t>
                      </a:r>
                      <a:endParaRPr sz="1100">
                        <a:latin typeface="Raleway"/>
                        <a:ea typeface="Raleway"/>
                        <a:cs typeface="Raleway"/>
                        <a:sym typeface="Raleway"/>
                      </a:endParaRPr>
                    </a:p>
                  </a:txBody>
                  <a:tcPr marL="91425" marR="91425" marT="91425" marB="91425" anchor="ctr"/>
                </a:tc>
                <a:tc>
                  <a:txBody>
                    <a:bodyPr/>
                    <a:lstStyle/>
                    <a:p>
                      <a:pPr marL="0" lvl="0" indent="0" algn="ctr" rtl="0">
                        <a:spcBef>
                          <a:spcPts val="0"/>
                        </a:spcBef>
                        <a:spcAft>
                          <a:spcPts val="0"/>
                        </a:spcAft>
                        <a:buNone/>
                      </a:pPr>
                      <a:r>
                        <a:rPr lang="es" sz="1100">
                          <a:latin typeface="Raleway"/>
                          <a:ea typeface="Raleway"/>
                          <a:cs typeface="Raleway"/>
                          <a:sym typeface="Raleway"/>
                        </a:rPr>
                        <a:t>1</a:t>
                      </a:r>
                      <a:endParaRPr sz="1100">
                        <a:latin typeface="Raleway"/>
                        <a:ea typeface="Raleway"/>
                        <a:cs typeface="Raleway"/>
                        <a:sym typeface="Raleway"/>
                      </a:endParaRPr>
                    </a:p>
                  </a:txBody>
                  <a:tcPr marL="91425" marR="91425" marT="91425" marB="91425" anchor="ctr"/>
                </a:tc>
                <a:extLst>
                  <a:ext uri="{0D108BD9-81ED-4DB2-BD59-A6C34878D82A}">
                    <a16:rowId xmlns:a16="http://schemas.microsoft.com/office/drawing/2014/main" val="10002"/>
                  </a:ext>
                </a:extLst>
              </a:tr>
              <a:tr h="348000">
                <a:tc>
                  <a:txBody>
                    <a:bodyPr/>
                    <a:lstStyle/>
                    <a:p>
                      <a:pPr marL="0" lvl="0" indent="0" algn="ctr" rtl="0">
                        <a:spcBef>
                          <a:spcPts val="0"/>
                        </a:spcBef>
                        <a:spcAft>
                          <a:spcPts val="0"/>
                        </a:spcAft>
                        <a:buNone/>
                      </a:pPr>
                      <a:r>
                        <a:rPr lang="es" sz="1100">
                          <a:latin typeface="Raleway"/>
                          <a:ea typeface="Raleway"/>
                          <a:cs typeface="Raleway"/>
                          <a:sym typeface="Raleway"/>
                        </a:rPr>
                        <a:t>2</a:t>
                      </a:r>
                      <a:endParaRPr sz="1100">
                        <a:latin typeface="Raleway"/>
                        <a:ea typeface="Raleway"/>
                        <a:cs typeface="Raleway"/>
                        <a:sym typeface="Raleway"/>
                      </a:endParaRPr>
                    </a:p>
                  </a:txBody>
                  <a:tcPr marL="91425" marR="91425" marT="91425" marB="91425" anchor="ctr"/>
                </a:tc>
                <a:tc>
                  <a:txBody>
                    <a:bodyPr/>
                    <a:lstStyle/>
                    <a:p>
                      <a:pPr marL="0" lvl="0" indent="0" algn="ctr" rtl="0">
                        <a:spcBef>
                          <a:spcPts val="0"/>
                        </a:spcBef>
                        <a:spcAft>
                          <a:spcPts val="0"/>
                        </a:spcAft>
                        <a:buNone/>
                      </a:pPr>
                      <a:r>
                        <a:rPr lang="es" sz="1100">
                          <a:latin typeface="Raleway"/>
                          <a:ea typeface="Raleway"/>
                          <a:cs typeface="Raleway"/>
                          <a:sym typeface="Raleway"/>
                        </a:rPr>
                        <a:t>Josefa</a:t>
                      </a:r>
                      <a:endParaRPr sz="1100">
                        <a:latin typeface="Raleway"/>
                        <a:ea typeface="Raleway"/>
                        <a:cs typeface="Raleway"/>
                        <a:sym typeface="Raleway"/>
                      </a:endParaRPr>
                    </a:p>
                  </a:txBody>
                  <a:tcPr marL="91425" marR="91425" marT="91425" marB="91425" anchor="ctr"/>
                </a:tc>
                <a:tc>
                  <a:txBody>
                    <a:bodyPr/>
                    <a:lstStyle/>
                    <a:p>
                      <a:pPr marL="0" lvl="0" indent="0" algn="ctr" rtl="0">
                        <a:spcBef>
                          <a:spcPts val="0"/>
                        </a:spcBef>
                        <a:spcAft>
                          <a:spcPts val="0"/>
                        </a:spcAft>
                        <a:buNone/>
                      </a:pPr>
                      <a:r>
                        <a:rPr lang="es" sz="1100">
                          <a:latin typeface="Raleway"/>
                          <a:ea typeface="Raleway"/>
                          <a:cs typeface="Raleway"/>
                          <a:sym typeface="Raleway"/>
                        </a:rPr>
                        <a:t>Ceballos Castaño</a:t>
                      </a:r>
                      <a:endParaRPr sz="1100">
                        <a:latin typeface="Raleway"/>
                        <a:ea typeface="Raleway"/>
                        <a:cs typeface="Raleway"/>
                        <a:sym typeface="Raleway"/>
                      </a:endParaRPr>
                    </a:p>
                  </a:txBody>
                  <a:tcPr marL="91425" marR="91425" marT="91425" marB="91425" anchor="ctr"/>
                </a:tc>
                <a:tc>
                  <a:txBody>
                    <a:bodyPr/>
                    <a:lstStyle/>
                    <a:p>
                      <a:pPr marL="0" lvl="0" indent="0" algn="ctr" rtl="0">
                        <a:spcBef>
                          <a:spcPts val="0"/>
                        </a:spcBef>
                        <a:spcAft>
                          <a:spcPts val="0"/>
                        </a:spcAft>
                        <a:buNone/>
                      </a:pPr>
                      <a:r>
                        <a:rPr lang="es" sz="1100">
                          <a:latin typeface="Raleway"/>
                          <a:ea typeface="Raleway"/>
                          <a:cs typeface="Raleway"/>
                          <a:sym typeface="Raleway"/>
                        </a:rPr>
                        <a:t>2</a:t>
                      </a:r>
                      <a:endParaRPr sz="1100">
                        <a:latin typeface="Raleway"/>
                        <a:ea typeface="Raleway"/>
                        <a:cs typeface="Raleway"/>
                        <a:sym typeface="Raleway"/>
                      </a:endParaRPr>
                    </a:p>
                  </a:txBody>
                  <a:tcPr marL="91425" marR="91425" marT="91425" marB="91425" anchor="ctr"/>
                </a:tc>
                <a:extLst>
                  <a:ext uri="{0D108BD9-81ED-4DB2-BD59-A6C34878D82A}">
                    <a16:rowId xmlns:a16="http://schemas.microsoft.com/office/drawing/2014/main" val="10003"/>
                  </a:ext>
                </a:extLst>
              </a:tr>
              <a:tr h="348000">
                <a:tc>
                  <a:txBody>
                    <a:bodyPr/>
                    <a:lstStyle/>
                    <a:p>
                      <a:pPr marL="0" lvl="0" indent="0" algn="ctr" rtl="0">
                        <a:spcBef>
                          <a:spcPts val="0"/>
                        </a:spcBef>
                        <a:spcAft>
                          <a:spcPts val="0"/>
                        </a:spcAft>
                        <a:buNone/>
                      </a:pPr>
                      <a:r>
                        <a:rPr lang="es" sz="1100">
                          <a:latin typeface="Raleway"/>
                          <a:ea typeface="Raleway"/>
                          <a:cs typeface="Raleway"/>
                          <a:sym typeface="Raleway"/>
                        </a:rPr>
                        <a:t>3</a:t>
                      </a:r>
                      <a:endParaRPr sz="1100">
                        <a:latin typeface="Raleway"/>
                        <a:ea typeface="Raleway"/>
                        <a:cs typeface="Raleway"/>
                        <a:sym typeface="Raleway"/>
                      </a:endParaRPr>
                    </a:p>
                  </a:txBody>
                  <a:tcPr marL="91425" marR="91425" marT="91425" marB="91425" anchor="ctr"/>
                </a:tc>
                <a:tc>
                  <a:txBody>
                    <a:bodyPr/>
                    <a:lstStyle/>
                    <a:p>
                      <a:pPr marL="0" lvl="0" indent="0" algn="ctr" rtl="0">
                        <a:spcBef>
                          <a:spcPts val="0"/>
                        </a:spcBef>
                        <a:spcAft>
                          <a:spcPts val="0"/>
                        </a:spcAft>
                        <a:buNone/>
                      </a:pPr>
                      <a:r>
                        <a:rPr lang="es" sz="1100">
                          <a:latin typeface="Raleway"/>
                          <a:ea typeface="Raleway"/>
                          <a:cs typeface="Raleway"/>
                          <a:sym typeface="Raleway"/>
                        </a:rPr>
                        <a:t>María Camila</a:t>
                      </a:r>
                      <a:endParaRPr sz="1100">
                        <a:latin typeface="Raleway"/>
                        <a:ea typeface="Raleway"/>
                        <a:cs typeface="Raleway"/>
                        <a:sym typeface="Raleway"/>
                      </a:endParaRPr>
                    </a:p>
                  </a:txBody>
                  <a:tcPr marL="91425" marR="91425" marT="91425" marB="91425" anchor="ctr"/>
                </a:tc>
                <a:tc>
                  <a:txBody>
                    <a:bodyPr/>
                    <a:lstStyle/>
                    <a:p>
                      <a:pPr marL="0" lvl="0" indent="0" algn="ctr" rtl="0">
                        <a:spcBef>
                          <a:spcPts val="0"/>
                        </a:spcBef>
                        <a:spcAft>
                          <a:spcPts val="0"/>
                        </a:spcAft>
                        <a:buNone/>
                      </a:pPr>
                      <a:r>
                        <a:rPr lang="es" sz="1100">
                          <a:latin typeface="Raleway"/>
                          <a:ea typeface="Raleway"/>
                          <a:cs typeface="Raleway"/>
                          <a:sym typeface="Raleway"/>
                        </a:rPr>
                        <a:t>Ortega Muñoz</a:t>
                      </a:r>
                      <a:endParaRPr sz="1100">
                        <a:latin typeface="Raleway"/>
                        <a:ea typeface="Raleway"/>
                        <a:cs typeface="Raleway"/>
                        <a:sym typeface="Raleway"/>
                      </a:endParaRPr>
                    </a:p>
                  </a:txBody>
                  <a:tcPr marL="91425" marR="91425" marT="91425" marB="91425" anchor="ctr"/>
                </a:tc>
                <a:tc>
                  <a:txBody>
                    <a:bodyPr/>
                    <a:lstStyle/>
                    <a:p>
                      <a:pPr marL="0" lvl="0" indent="0" algn="ctr" rtl="0">
                        <a:spcBef>
                          <a:spcPts val="0"/>
                        </a:spcBef>
                        <a:spcAft>
                          <a:spcPts val="0"/>
                        </a:spcAft>
                        <a:buNone/>
                      </a:pPr>
                      <a:r>
                        <a:rPr lang="es" sz="1100">
                          <a:latin typeface="Raleway"/>
                          <a:ea typeface="Raleway"/>
                          <a:cs typeface="Raleway"/>
                          <a:sym typeface="Raleway"/>
                        </a:rPr>
                        <a:t>3</a:t>
                      </a:r>
                      <a:endParaRPr sz="1100">
                        <a:latin typeface="Raleway"/>
                        <a:ea typeface="Raleway"/>
                        <a:cs typeface="Raleway"/>
                        <a:sym typeface="Raleway"/>
                      </a:endParaRPr>
                    </a:p>
                  </a:txBody>
                  <a:tcPr marL="91425" marR="91425" marT="91425" marB="91425" anchor="ctr"/>
                </a:tc>
                <a:extLst>
                  <a:ext uri="{0D108BD9-81ED-4DB2-BD59-A6C34878D82A}">
                    <a16:rowId xmlns:a16="http://schemas.microsoft.com/office/drawing/2014/main" val="10004"/>
                  </a:ext>
                </a:extLst>
              </a:tr>
            </a:tbl>
          </a:graphicData>
        </a:graphic>
      </p:graphicFrame>
      <p:sp>
        <p:nvSpPr>
          <p:cNvPr id="134" name="Google Shape;134;p21"/>
          <p:cNvSpPr txBox="1"/>
          <p:nvPr/>
        </p:nvSpPr>
        <p:spPr>
          <a:xfrm>
            <a:off x="453900" y="674500"/>
            <a:ext cx="3778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a:latin typeface="Raleway"/>
                <a:ea typeface="Raleway"/>
                <a:cs typeface="Raleway"/>
                <a:sym typeface="Raleway"/>
              </a:rPr>
              <a:t>¿Cuál tabla está normalizada y cuál no?</a:t>
            </a:r>
            <a:endParaRPr>
              <a:latin typeface="Raleway"/>
              <a:ea typeface="Raleway"/>
              <a:cs typeface="Raleway"/>
              <a:sym typeface="Raleway"/>
            </a:endParaRPr>
          </a:p>
        </p:txBody>
      </p:sp>
      <p:sp>
        <p:nvSpPr>
          <p:cNvPr id="135" name="Google Shape;135;p21"/>
          <p:cNvSpPr/>
          <p:nvPr/>
        </p:nvSpPr>
        <p:spPr>
          <a:xfrm>
            <a:off x="53700" y="1874800"/>
            <a:ext cx="400200" cy="400200"/>
          </a:xfrm>
          <a:prstGeom prst="ellipse">
            <a:avLst/>
          </a:prstGeom>
          <a:solidFill>
            <a:srgbClr val="E0666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
                <a:solidFill>
                  <a:schemeClr val="lt1"/>
                </a:solidFill>
                <a:latin typeface="Raleway Black"/>
                <a:ea typeface="Raleway Black"/>
                <a:cs typeface="Raleway Black"/>
                <a:sym typeface="Raleway Black"/>
              </a:rPr>
              <a:t>1</a:t>
            </a:r>
            <a:endParaRPr>
              <a:solidFill>
                <a:schemeClr val="lt1"/>
              </a:solidFill>
              <a:latin typeface="Raleway Black"/>
              <a:ea typeface="Raleway Black"/>
              <a:cs typeface="Raleway Black"/>
              <a:sym typeface="Raleway Black"/>
            </a:endParaRPr>
          </a:p>
        </p:txBody>
      </p:sp>
      <p:sp>
        <p:nvSpPr>
          <p:cNvPr id="136" name="Google Shape;136;p21"/>
          <p:cNvSpPr/>
          <p:nvPr/>
        </p:nvSpPr>
        <p:spPr>
          <a:xfrm>
            <a:off x="53700" y="3878775"/>
            <a:ext cx="400200" cy="400200"/>
          </a:xfrm>
          <a:prstGeom prst="ellipse">
            <a:avLst/>
          </a:prstGeom>
          <a:solidFill>
            <a:srgbClr val="E0666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
                <a:solidFill>
                  <a:schemeClr val="lt1"/>
                </a:solidFill>
                <a:latin typeface="Raleway Black"/>
                <a:ea typeface="Raleway Black"/>
                <a:cs typeface="Raleway Black"/>
                <a:sym typeface="Raleway Black"/>
              </a:rPr>
              <a:t>2</a:t>
            </a:r>
            <a:endParaRPr>
              <a:solidFill>
                <a:schemeClr val="lt1"/>
              </a:solidFill>
              <a:latin typeface="Raleway Black"/>
              <a:ea typeface="Raleway Black"/>
              <a:cs typeface="Raleway Black"/>
              <a:sym typeface="Raleway Black"/>
            </a:endParaRPr>
          </a:p>
        </p:txBody>
      </p:sp>
      <p:cxnSp>
        <p:nvCxnSpPr>
          <p:cNvPr id="137" name="Google Shape;137;p21"/>
          <p:cNvCxnSpPr/>
          <p:nvPr/>
        </p:nvCxnSpPr>
        <p:spPr>
          <a:xfrm rot="10800000" flipH="1">
            <a:off x="5786425" y="3621525"/>
            <a:ext cx="787200" cy="334500"/>
          </a:xfrm>
          <a:prstGeom prst="straightConnector1">
            <a:avLst/>
          </a:prstGeom>
          <a:noFill/>
          <a:ln w="9525" cap="flat" cmpd="sng">
            <a:solidFill>
              <a:schemeClr val="dk2"/>
            </a:solidFill>
            <a:prstDash val="solid"/>
            <a:round/>
            <a:headEnd type="none" w="med" len="med"/>
            <a:tailEnd type="triangle" w="med" len="med"/>
          </a:ln>
        </p:spPr>
      </p:cxnSp>
      <p:sp>
        <p:nvSpPr>
          <p:cNvPr id="138" name="Google Shape;138;p21"/>
          <p:cNvSpPr txBox="1"/>
          <p:nvPr/>
        </p:nvSpPr>
        <p:spPr>
          <a:xfrm>
            <a:off x="6573625" y="3188450"/>
            <a:ext cx="23748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a:latin typeface="Raleway"/>
                <a:ea typeface="Raleway"/>
                <a:cs typeface="Raleway"/>
                <a:sym typeface="Raleway"/>
              </a:rPr>
              <a:t>Esta relación estaría vinculada a otra tabla con direcciones</a:t>
            </a:r>
            <a:endParaRPr>
              <a:latin typeface="Raleway"/>
              <a:ea typeface="Raleway"/>
              <a:cs typeface="Raleway"/>
              <a:sym typeface="Raleway"/>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TotalTime>
  <Words>1020</Words>
  <Application>Microsoft Office PowerPoint</Application>
  <PresentationFormat>Presentación en pantalla (16:9)</PresentationFormat>
  <Paragraphs>195</Paragraphs>
  <Slides>11</Slides>
  <Notes>11</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11</vt:i4>
      </vt:variant>
    </vt:vector>
  </HeadingPairs>
  <TitlesOfParts>
    <vt:vector size="16" baseType="lpstr">
      <vt:lpstr>Calibri</vt:lpstr>
      <vt:lpstr>Raleway Black</vt:lpstr>
      <vt:lpstr>Raleway</vt:lpstr>
      <vt:lpstr>Arial</vt:lpstr>
      <vt:lpstr>Simple Light</vt:lpstr>
      <vt:lpstr>NORMALIZACIÓN Bases de datos</vt:lpstr>
      <vt:lpstr>Definición</vt:lpstr>
      <vt:lpstr>Dependencias funcionales </vt:lpstr>
      <vt:lpstr>Formas normales </vt:lpstr>
      <vt:lpstr>1FN - Primera Forma Normal </vt:lpstr>
      <vt:lpstr>1FN - Primera Forma Normal </vt:lpstr>
      <vt:lpstr>1FN - Primera Forma Normal </vt:lpstr>
      <vt:lpstr>2FN - Segunda Forma Normal </vt:lpstr>
      <vt:lpstr>2FN - Primera Forma Normal </vt:lpstr>
      <vt:lpstr>2FN - Primera Forma Normal </vt:lpstr>
      <vt:lpstr>3FN - Tercera Forma Normal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NORMALIZACIÓN Bases de datos</dc:title>
  <cp:lastModifiedBy>Johan Sebastian Piña Duran</cp:lastModifiedBy>
  <cp:revision>2</cp:revision>
  <dcterms:modified xsi:type="dcterms:W3CDTF">2023-06-15T06:05:35Z</dcterms:modified>
</cp:coreProperties>
</file>